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notesMasterIdLst>
    <p:notesMasterId r:id="rId15"/>
  </p:notesMasterIdLst>
  <p:handoutMasterIdLst>
    <p:handoutMasterId r:id="rId16"/>
  </p:handoutMasterIdLst>
  <p:sldIdLst>
    <p:sldId id="278" r:id="rId5"/>
    <p:sldId id="281" r:id="rId6"/>
    <p:sldId id="280" r:id="rId7"/>
    <p:sldId id="286" r:id="rId8"/>
    <p:sldId id="287" r:id="rId9"/>
    <p:sldId id="289" r:id="rId10"/>
    <p:sldId id="290" r:id="rId11"/>
    <p:sldId id="288" r:id="rId12"/>
    <p:sldId id="282" r:id="rId13"/>
    <p:sldId id="283" r:id="rId1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258"/>
    <a:srgbClr val="D84010"/>
    <a:srgbClr val="0078C8"/>
    <a:srgbClr val="EB9F87"/>
    <a:srgbClr val="E2704C"/>
    <a:srgbClr val="E3722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7214" autoAdjust="0"/>
  </p:normalViewPr>
  <p:slideViewPr>
    <p:cSldViewPr>
      <p:cViewPr varScale="1">
        <p:scale>
          <a:sx n="66" d="100"/>
          <a:sy n="66" d="100"/>
        </p:scale>
        <p:origin x="-16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86" y="-6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‹nr.›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176" y="36108"/>
            <a:ext cx="1085600" cy="54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16-5-2014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384276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Akkoord</a:t>
            </a:r>
            <a:r>
              <a:rPr lang="nl-NL" baseline="0" dirty="0" smtClean="0"/>
              <a:t> uitgangpunten informatiemodel: Zijn de objecten op de juiste manier gedefinieerd? en toets of bestaande informatiemodellen op de juiste manier zijn hergebruikt. Akkoord door specialist KING eDiensten en alleen bij twijfel / omvangrijk nieuw informatiemodel wordt het voorgelegd aan de expertgroep informatiemodel.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C55F5-842F-4798-9D44-89CAE66B40F3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520603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dirty="0" smtClean="0"/>
              <a:t>De architectuur wordt opgesteld; d.w.z. welke componenten met welke functie worden onderscheiden.  (Dus niet gelijk in de details.)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nl-NL" baseline="0" dirty="0" smtClean="0"/>
              <a:t>De bespreking in de </a:t>
            </a:r>
            <a:r>
              <a:rPr lang="nl-NL" baseline="0" dirty="0" err="1" smtClean="0"/>
              <a:t>x-groep</a:t>
            </a:r>
            <a:r>
              <a:rPr lang="nl-NL" baseline="0" dirty="0" smtClean="0"/>
              <a:t> kan er toe leiden dat de familiecriteria (of de daaronder liggende documenten) worden aangescherpt.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7DC33-80FD-4CBF-A37A-3DB4ED2D5A2F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 of tussen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87260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="" xmlns:p14="http://schemas.microsoft.com/office/powerpoint/2010/main" val="3118463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86676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616098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42602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83169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65556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14207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agina met 2 vak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44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44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3903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401172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655411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="" xmlns:p14="http://schemas.microsoft.com/office/powerpoint/2010/main" val="3025167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316915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328886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476629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ata\jca01042\Documents\Ordina spullen\projecten\1 Klant KING STUF\7 KING administratief\KING .jp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1257300" cy="7239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548000"/>
            <a:ext cx="7704000" cy="43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97040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6" r:id="rId3"/>
    <p:sldLayoutId id="2147483665" r:id="rId4"/>
    <p:sldLayoutId id="2147483667" r:id="rId5"/>
    <p:sldLayoutId id="2147483671" r:id="rId6"/>
    <p:sldLayoutId id="2147483668" r:id="rId7"/>
    <p:sldLayoutId id="2147483669" r:id="rId8"/>
    <p:sldLayoutId id="2147483670" r:id="rId9"/>
    <p:sldLayoutId id="2147483672" r:id="rId10"/>
    <p:sldLayoutId id="2147483673" r:id="rId11"/>
    <p:sldLayoutId id="2147483674" r:id="rId12"/>
    <p:sldLayoutId id="2147483675" r:id="rId13"/>
    <p:sldLayoutId id="214748366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Ontwikkelproces StUF &amp; IM standaarden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sz="1200" dirty="0" smtClean="0"/>
              <a:t>Aanvulling op: Notitie vaststelling verticale sectormodellen en koppelvlakken</a:t>
            </a:r>
            <a:br>
              <a:rPr lang="nl-NL" sz="1200" dirty="0" smtClean="0"/>
            </a:br>
            <a:r>
              <a:rPr lang="nl-NL" sz="1200" dirty="0" smtClean="0"/>
              <a:t>Opmerkingen regiegroep 2/4/2014 verwerkt.</a:t>
            </a:r>
            <a:br>
              <a:rPr lang="nl-NL" sz="1200" dirty="0" smtClean="0"/>
            </a:br>
            <a:r>
              <a:rPr lang="nl-NL" sz="1200" smtClean="0"/>
              <a:t>Jan Campschroer 4-04-2014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406896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Aandachtspunten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2400" b="1" dirty="0" smtClean="0"/>
              <a:t>Issues</a:t>
            </a:r>
            <a:r>
              <a:rPr lang="nl-NL" sz="2400" dirty="0" smtClean="0"/>
              <a:t> moeten opgelost worden door de projectgroep</a:t>
            </a:r>
          </a:p>
          <a:p>
            <a:r>
              <a:rPr lang="nl-NL" sz="2400" dirty="0" smtClean="0"/>
              <a:t>Alleen de </a:t>
            </a:r>
            <a:r>
              <a:rPr lang="nl-NL" sz="2400" b="1" dirty="0" smtClean="0"/>
              <a:t>discutabele issues</a:t>
            </a:r>
            <a:r>
              <a:rPr lang="nl-NL" sz="2400" dirty="0" smtClean="0"/>
              <a:t> in de expertgroep of regiegroep</a:t>
            </a:r>
          </a:p>
          <a:p>
            <a:pPr lvl="1"/>
            <a:r>
              <a:rPr lang="nl-NL" sz="1800" dirty="0" smtClean="0"/>
              <a:t>Issue waarbij beide partijen (inbrenger van het issue en indiener van het sectormodel/koppelvlak) het er niet over eens zijn dat ze moeten worden aangepast om opgelost te worden.</a:t>
            </a:r>
            <a:r>
              <a:rPr lang="nl-NL" sz="2000" dirty="0" smtClean="0"/>
              <a:t> </a:t>
            </a:r>
          </a:p>
          <a:p>
            <a:r>
              <a:rPr lang="nl-NL" sz="2400" dirty="0" smtClean="0"/>
              <a:t>Als er verschillende (StUF </a:t>
            </a:r>
            <a:r>
              <a:rPr lang="nl-NL" sz="2400" dirty="0" err="1" smtClean="0"/>
              <a:t>compliant</a:t>
            </a:r>
            <a:r>
              <a:rPr lang="nl-NL" sz="2400" dirty="0" smtClean="0"/>
              <a:t> )oplossingen zijn, dan is het aan het projectteam om daar in het werkgroep overleg met zijn </a:t>
            </a:r>
            <a:r>
              <a:rPr lang="nl-NL" sz="2400" dirty="0" err="1" smtClean="0"/>
              <a:t>community</a:t>
            </a:r>
            <a:r>
              <a:rPr lang="nl-NL" sz="2400" dirty="0" smtClean="0"/>
              <a:t> de beste uit te kiezen.</a:t>
            </a:r>
          </a:p>
          <a:p>
            <a:r>
              <a:rPr lang="nl-NL" sz="2400" dirty="0" smtClean="0"/>
              <a:t>Tijdig insturen van </a:t>
            </a:r>
            <a:r>
              <a:rPr lang="nl-NL" sz="2400" dirty="0" err="1" smtClean="0"/>
              <a:t>reviewcommentaar</a:t>
            </a:r>
            <a:endParaRPr lang="nl-NL" sz="2400" dirty="0" smtClean="0"/>
          </a:p>
          <a:p>
            <a:pPr lvl="1"/>
            <a:r>
              <a:rPr lang="nl-NL" sz="2000" dirty="0" smtClean="0"/>
              <a:t>Projectteam: communiceer de planning</a:t>
            </a:r>
          </a:p>
          <a:p>
            <a:pPr lvl="1"/>
            <a:r>
              <a:rPr lang="nl-NL" sz="2000" dirty="0" smtClean="0"/>
              <a:t>Groepslid: Plan je achterban op tijd in</a:t>
            </a:r>
          </a:p>
          <a:p>
            <a:r>
              <a:rPr lang="nl-NL" sz="2400" dirty="0" smtClean="0"/>
              <a:t>Elk relevant lid van expert- of regiegroep geeft een expliciet bericht van “geen bezwaar”.</a:t>
            </a:r>
          </a:p>
          <a:p>
            <a:pPr lvl="1"/>
            <a:r>
              <a:rPr lang="nl-NL" dirty="0" smtClean="0"/>
              <a:t>evt. telefonisch</a:t>
            </a:r>
            <a:endParaRPr lang="nl-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Context</a:t>
            </a:r>
            <a:endParaRPr lang="nl-NL" dirty="0"/>
          </a:p>
        </p:txBody>
      </p:sp>
      <p:grpSp>
        <p:nvGrpSpPr>
          <p:cNvPr id="5" name="Groep 26"/>
          <p:cNvGrpSpPr/>
          <p:nvPr/>
        </p:nvGrpSpPr>
        <p:grpSpPr>
          <a:xfrm>
            <a:off x="4167311" y="2041103"/>
            <a:ext cx="1152129" cy="3096344"/>
            <a:chOff x="2209860" y="1268760"/>
            <a:chExt cx="1432109" cy="3096344"/>
          </a:xfrm>
        </p:grpSpPr>
        <p:sp>
          <p:nvSpPr>
            <p:cNvPr id="15" name="Afgeronde rechthoek 14"/>
            <p:cNvSpPr/>
            <p:nvPr/>
          </p:nvSpPr>
          <p:spPr>
            <a:xfrm>
              <a:off x="2209860" y="1268760"/>
              <a:ext cx="1432109" cy="3096344"/>
            </a:xfrm>
            <a:prstGeom prst="roundRect">
              <a:avLst>
                <a:gd name="adj" fmla="val 582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16" name="Tekstvak 15"/>
            <p:cNvSpPr txBox="1"/>
            <p:nvPr/>
          </p:nvSpPr>
          <p:spPr>
            <a:xfrm>
              <a:off x="2209861" y="3808785"/>
              <a:ext cx="1237839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/>
                <a:t>Ontwikkelen</a:t>
              </a:r>
            </a:p>
            <a:p>
              <a:r>
                <a:rPr lang="nl-NL" sz="1400" b="1" dirty="0" smtClean="0"/>
                <a:t> software</a:t>
              </a:r>
              <a:endParaRPr lang="nl-NL" sz="1400" b="1" dirty="0"/>
            </a:p>
          </p:txBody>
        </p:sp>
      </p:grpSp>
      <p:grpSp>
        <p:nvGrpSpPr>
          <p:cNvPr id="6" name="Groep 20"/>
          <p:cNvGrpSpPr/>
          <p:nvPr/>
        </p:nvGrpSpPr>
        <p:grpSpPr>
          <a:xfrm>
            <a:off x="5548724" y="2041103"/>
            <a:ext cx="1458287" cy="3096344"/>
            <a:chOff x="4211960" y="1268760"/>
            <a:chExt cx="1656184" cy="3096344"/>
          </a:xfrm>
        </p:grpSpPr>
        <p:sp>
          <p:nvSpPr>
            <p:cNvPr id="19" name="Afgeronde rechthoek 18"/>
            <p:cNvSpPr/>
            <p:nvPr/>
          </p:nvSpPr>
          <p:spPr>
            <a:xfrm>
              <a:off x="4211960" y="1268760"/>
              <a:ext cx="1656184" cy="3096344"/>
            </a:xfrm>
            <a:prstGeom prst="roundRect">
              <a:avLst>
                <a:gd name="adj" fmla="val 582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Tekstvak 19"/>
            <p:cNvSpPr txBox="1"/>
            <p:nvPr/>
          </p:nvSpPr>
          <p:spPr>
            <a:xfrm>
              <a:off x="4293741" y="4024809"/>
              <a:ext cx="133780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/>
                <a:t>Implementeren</a:t>
              </a:r>
              <a:endParaRPr lang="nl-NL" sz="1400" b="1" dirty="0"/>
            </a:p>
          </p:txBody>
        </p:sp>
      </p:grpSp>
      <p:grpSp>
        <p:nvGrpSpPr>
          <p:cNvPr id="7" name="Groep 24"/>
          <p:cNvGrpSpPr/>
          <p:nvPr/>
        </p:nvGrpSpPr>
        <p:grpSpPr>
          <a:xfrm>
            <a:off x="7236296" y="2041103"/>
            <a:ext cx="1656184" cy="3096344"/>
            <a:chOff x="6294526" y="1268760"/>
            <a:chExt cx="1656184" cy="3096344"/>
          </a:xfrm>
        </p:grpSpPr>
        <p:sp>
          <p:nvSpPr>
            <p:cNvPr id="23" name="Afgeronde rechthoek 22"/>
            <p:cNvSpPr/>
            <p:nvPr/>
          </p:nvSpPr>
          <p:spPr>
            <a:xfrm>
              <a:off x="6294526" y="1268760"/>
              <a:ext cx="1656184" cy="3096344"/>
            </a:xfrm>
            <a:prstGeom prst="roundRect">
              <a:avLst>
                <a:gd name="adj" fmla="val 582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Tekstvak 23"/>
            <p:cNvSpPr txBox="1"/>
            <p:nvPr/>
          </p:nvSpPr>
          <p:spPr>
            <a:xfrm>
              <a:off x="6323169" y="3573016"/>
              <a:ext cx="1598899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b="1" dirty="0" smtClean="0"/>
                <a:t>Voldoen aan de </a:t>
              </a:r>
            </a:p>
            <a:p>
              <a:pPr algn="ctr"/>
              <a:r>
                <a:rPr lang="nl-NL" sz="1400" b="1" dirty="0" smtClean="0"/>
                <a:t>gemeentelijke taak </a:t>
              </a:r>
              <a:endParaRPr lang="nl-NL" sz="1400" b="1" dirty="0"/>
            </a:p>
          </p:txBody>
        </p:sp>
      </p:grpSp>
      <p:grpSp>
        <p:nvGrpSpPr>
          <p:cNvPr id="17" name="Groep 26"/>
          <p:cNvGrpSpPr/>
          <p:nvPr/>
        </p:nvGrpSpPr>
        <p:grpSpPr>
          <a:xfrm>
            <a:off x="179512" y="2041103"/>
            <a:ext cx="1080617" cy="3096344"/>
            <a:chOff x="2209860" y="1268760"/>
            <a:chExt cx="1080617" cy="3096344"/>
          </a:xfrm>
        </p:grpSpPr>
        <p:sp>
          <p:nvSpPr>
            <p:cNvPr id="18" name="Afgeronde rechthoek 17"/>
            <p:cNvSpPr/>
            <p:nvPr/>
          </p:nvSpPr>
          <p:spPr>
            <a:xfrm>
              <a:off x="2209860" y="1268760"/>
              <a:ext cx="1080120" cy="3096344"/>
            </a:xfrm>
            <a:prstGeom prst="roundRect">
              <a:avLst>
                <a:gd name="adj" fmla="val 582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2281868" y="3520753"/>
              <a:ext cx="1008609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nl-NL" sz="1400" b="1" dirty="0" smtClean="0"/>
                <a:t>Bepalen</a:t>
              </a:r>
            </a:p>
            <a:p>
              <a:r>
                <a:rPr lang="nl-NL" sz="1400" b="1" dirty="0" smtClean="0"/>
                <a:t>Nut en </a:t>
              </a:r>
            </a:p>
            <a:p>
              <a:r>
                <a:rPr lang="nl-NL" sz="1400" b="1" dirty="0" smtClean="0"/>
                <a:t>noodzaak</a:t>
              </a:r>
            </a:p>
          </p:txBody>
        </p:sp>
      </p:grpSp>
      <p:grpSp>
        <p:nvGrpSpPr>
          <p:cNvPr id="25" name="Groep 24"/>
          <p:cNvGrpSpPr/>
          <p:nvPr/>
        </p:nvGrpSpPr>
        <p:grpSpPr>
          <a:xfrm>
            <a:off x="1489413" y="2041103"/>
            <a:ext cx="2448614" cy="3116089"/>
            <a:chOff x="1475314" y="2041103"/>
            <a:chExt cx="2448614" cy="3116089"/>
          </a:xfrm>
        </p:grpSpPr>
        <p:sp>
          <p:nvSpPr>
            <p:cNvPr id="3" name="Afgeronde rechthoek 2"/>
            <p:cNvSpPr/>
            <p:nvPr/>
          </p:nvSpPr>
          <p:spPr>
            <a:xfrm>
              <a:off x="1475314" y="2041103"/>
              <a:ext cx="2448614" cy="3096344"/>
            </a:xfrm>
            <a:prstGeom prst="roundRect">
              <a:avLst>
                <a:gd name="adj" fmla="val 5820"/>
              </a:avLst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Tekstvak 11"/>
            <p:cNvSpPr txBox="1"/>
            <p:nvPr/>
          </p:nvSpPr>
          <p:spPr>
            <a:xfrm>
              <a:off x="1619501" y="4849415"/>
              <a:ext cx="2160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nl-NL" sz="1400" b="1" dirty="0" smtClean="0"/>
                <a:t>Ontwikkelen standaard</a:t>
              </a:r>
              <a:endParaRPr lang="nl-NL" sz="1400" b="1" dirty="0"/>
            </a:p>
          </p:txBody>
        </p:sp>
        <p:sp>
          <p:nvSpPr>
            <p:cNvPr id="13" name="Afgeronde rechthoek 12"/>
            <p:cNvSpPr/>
            <p:nvPr/>
          </p:nvSpPr>
          <p:spPr>
            <a:xfrm>
              <a:off x="2339752" y="2473151"/>
              <a:ext cx="720000" cy="2232248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</a:rPr>
                <a:t>Opstellen</a:t>
              </a:r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Afgeronde rechthoek 13"/>
            <p:cNvSpPr/>
            <p:nvPr/>
          </p:nvSpPr>
          <p:spPr>
            <a:xfrm>
              <a:off x="3131840" y="2473151"/>
              <a:ext cx="720000" cy="2232248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</a:rPr>
                <a:t>Vaststellen</a:t>
              </a:r>
              <a:endParaRPr lang="nl-NL" sz="1200" dirty="0">
                <a:solidFill>
                  <a:schemeClr val="tx1"/>
                </a:solidFill>
              </a:endParaRPr>
            </a:p>
          </p:txBody>
        </p:sp>
        <p:sp>
          <p:nvSpPr>
            <p:cNvPr id="22" name="Afgeronde rechthoek 21"/>
            <p:cNvSpPr/>
            <p:nvPr/>
          </p:nvSpPr>
          <p:spPr>
            <a:xfrm>
              <a:off x="1547664" y="2473151"/>
              <a:ext cx="720000" cy="2232248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</a:rPr>
                <a:t>Analyseren</a:t>
              </a:r>
              <a:endParaRPr lang="nl-NL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Proces waarmee de StUF familie kan worden uitgebreid zodanig dat:</a:t>
            </a:r>
          </a:p>
          <a:p>
            <a:pPr lvl="1"/>
            <a:r>
              <a:rPr lang="nl-NL" dirty="0" smtClean="0"/>
              <a:t>Dit snel en efficiënt gebeurt</a:t>
            </a:r>
          </a:p>
          <a:p>
            <a:pPr lvl="1"/>
            <a:r>
              <a:rPr lang="nl-NL" dirty="0" smtClean="0"/>
              <a:t>De expertgroep zich kan richten op de onderlaag en horizontale sectormodellen</a:t>
            </a:r>
          </a:p>
          <a:p>
            <a:pPr lvl="1"/>
            <a:r>
              <a:rPr lang="nl-NL" dirty="0" smtClean="0"/>
              <a:t>De nieuwe versie nog steeds op de </a:t>
            </a:r>
            <a:r>
              <a:rPr lang="nl-NL" dirty="0" err="1" smtClean="0"/>
              <a:t>pas-toe-of-leg-uit-lijst</a:t>
            </a:r>
            <a:r>
              <a:rPr lang="nl-NL" dirty="0" smtClean="0"/>
              <a:t> kan blijven staan: </a:t>
            </a:r>
          </a:p>
          <a:p>
            <a:pPr lvl="2"/>
            <a:r>
              <a:rPr lang="nl-NL" sz="2400" dirty="0" smtClean="0"/>
              <a:t>Via openbare consultatie</a:t>
            </a:r>
          </a:p>
          <a:p>
            <a:pPr lvl="2"/>
            <a:r>
              <a:rPr lang="nl-NL" sz="2400" dirty="0" smtClean="0"/>
              <a:t>De uitbreiding in lijn is met de liggende standaard</a:t>
            </a:r>
          </a:p>
          <a:p>
            <a:endParaRPr lang="nl-NL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nl-NL" dirty="0" smtClean="0"/>
              <a:t>Principes</a:t>
            </a:r>
          </a:p>
          <a:p>
            <a:pPr marL="742950" lvl="2" indent="-342900"/>
            <a:r>
              <a:rPr lang="nl-NL" dirty="0" smtClean="0"/>
              <a:t>Het ontwikkel- en afstemwerk voor de uitbreiding gebeurt in een apart proces (project of werkgroep van de indiener)</a:t>
            </a:r>
          </a:p>
          <a:p>
            <a:pPr marL="742950" lvl="2" indent="-342900"/>
            <a:r>
              <a:rPr lang="nl-NL" dirty="0" smtClean="0"/>
              <a:t>Expertgroep(leden) treedt op als “poortwachter”</a:t>
            </a: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6021288"/>
            <a:ext cx="7340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Bovenliggend doel: </a:t>
            </a:r>
          </a:p>
          <a:p>
            <a:r>
              <a:rPr lang="nl-NL" b="1" dirty="0" smtClean="0"/>
              <a:t>Zorgen dat de ketens bij de gemeenten ingericht kunnen worden!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Individuele opmerkingen…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268760"/>
            <a:ext cx="7704000" cy="43920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Doel en inhoud van de vaststellingsprocedure en de openbare consultatie is onvoldoende bekend.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Niet alle expertleden beseffen dat ontwerpvraagstukken in de werkgroep van de indiener moet worden besproken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Werkgroep krijgt te weinig kaders mee om puntoplossingen te voorkomen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Architectuurbeslissingen zijn niet voldoende (vooraf) afgestemd onderbouwd.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Niet duidelijk of en met welk mandaat werkgroep architectuurbeslissingen mag nemen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Procedure biedt geen ruimte voor inbreng als je niet mee doet met de werkgroep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Er zitten fouten in de opgeleverde  </a:t>
            </a:r>
            <a:r>
              <a:rPr lang="nl-NL" sz="1200" dirty="0" err="1" smtClean="0"/>
              <a:t>spec’s</a:t>
            </a:r>
            <a:r>
              <a:rPr lang="nl-NL" sz="1200" dirty="0" smtClean="0"/>
              <a:t> die er niet (meer) in voor hadden mogen komen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err="1" smtClean="0"/>
              <a:t>Reviews</a:t>
            </a:r>
            <a:r>
              <a:rPr lang="nl-NL" sz="1200" dirty="0" smtClean="0"/>
              <a:t> komen pas laat of zelfs te laat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Regie- en Expertleden krijgen de achterban niet (op tijd) georganiseerd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Het is niet duidelijk dat iedereen mag reageren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Regiegroepleden mogen ook eigen inbreng leveren, niet alleen reactie op eerste termijn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Het is niet duidelijk dat je alleen (nog maar) op de familiecriteria mag reageren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Alleen op familiecriteria reageren beperkt te veel de mogelijkheid om te beïnvloeden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Tussentijdse aanpassingen op basis van </a:t>
            </a:r>
            <a:r>
              <a:rPr lang="nl-NL" sz="1200" dirty="0" err="1" smtClean="0"/>
              <a:t>reviews</a:t>
            </a:r>
            <a:r>
              <a:rPr lang="nl-NL" sz="1200" dirty="0" smtClean="0"/>
              <a:t> verstoren het proces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Lang niet alle expertleden reageren, ook niet na een tweede </a:t>
            </a:r>
            <a:r>
              <a:rPr lang="nl-NL" sz="1200" dirty="0" err="1" smtClean="0"/>
              <a:t>emailverzoek</a:t>
            </a:r>
            <a:endParaRPr lang="nl-NL" sz="12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Expertleden en werkgroepleden van dezelfde organisatie spreken niet met één boodschap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Voor gemeenten veel te technisch/te gedetailleerd, er ontbreekt een “architectuurparagraaf” met ontwerpkeuzes en bijbehorende businessimpact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Niet duidelijk wat de manier van besluiten is in de werkgroep, de expertgroep, de regiegroep (met veto | democratisch)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200" dirty="0" smtClean="0"/>
              <a:t>King is te sterk sturend op de inhoud.</a:t>
            </a:r>
            <a:endParaRPr lang="nl-NL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hthoek 72"/>
          <p:cNvSpPr/>
          <p:nvPr/>
        </p:nvSpPr>
        <p:spPr>
          <a:xfrm>
            <a:off x="773974" y="1924783"/>
            <a:ext cx="7741729" cy="5464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 rot="16200000">
            <a:off x="3013151" y="-1298203"/>
            <a:ext cx="3024335" cy="8158259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nl-NL" sz="1200" b="1" dirty="0" smtClean="0">
                <a:solidFill>
                  <a:srgbClr val="002060"/>
                </a:solidFill>
              </a:rPr>
              <a:t>Proces</a:t>
            </a:r>
            <a:endParaRPr lang="nl-NL" sz="1200" b="1" dirty="0">
              <a:solidFill>
                <a:srgbClr val="002060"/>
              </a:solidFill>
            </a:endParaRPr>
          </a:p>
        </p:txBody>
      </p:sp>
      <p:sp>
        <p:nvSpPr>
          <p:cNvPr id="68" name="Rechthoek 67"/>
          <p:cNvSpPr/>
          <p:nvPr/>
        </p:nvSpPr>
        <p:spPr>
          <a:xfrm>
            <a:off x="769354" y="3745608"/>
            <a:ext cx="7741729" cy="496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7" name="Rechthoek 66"/>
          <p:cNvSpPr/>
          <p:nvPr/>
        </p:nvSpPr>
        <p:spPr>
          <a:xfrm>
            <a:off x="769354" y="3140968"/>
            <a:ext cx="7741729" cy="496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6" name="Rechthoek 65"/>
          <p:cNvSpPr/>
          <p:nvPr/>
        </p:nvSpPr>
        <p:spPr>
          <a:xfrm>
            <a:off x="769353" y="2531996"/>
            <a:ext cx="7741729" cy="496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Rechthoek 64"/>
          <p:cNvSpPr/>
          <p:nvPr/>
        </p:nvSpPr>
        <p:spPr>
          <a:xfrm>
            <a:off x="769353" y="1340768"/>
            <a:ext cx="7741729" cy="5464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769353" y="2531996"/>
            <a:ext cx="432048" cy="49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sz="900" dirty="0" smtClean="0"/>
              <a:t>KING</a:t>
            </a:r>
            <a:endParaRPr lang="nl-NL" sz="900" dirty="0"/>
          </a:p>
        </p:txBody>
      </p:sp>
      <p:sp>
        <p:nvSpPr>
          <p:cNvPr id="3" name="Rechthoek 2"/>
          <p:cNvSpPr/>
          <p:nvPr/>
        </p:nvSpPr>
        <p:spPr>
          <a:xfrm>
            <a:off x="769354" y="3145160"/>
            <a:ext cx="432048" cy="49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sz="900" dirty="0" smtClean="0"/>
              <a:t>Project -team</a:t>
            </a:r>
            <a:endParaRPr lang="nl-NL" sz="900" dirty="0"/>
          </a:p>
        </p:txBody>
      </p:sp>
      <p:sp>
        <p:nvSpPr>
          <p:cNvPr id="4" name="Rechthoek 3"/>
          <p:cNvSpPr/>
          <p:nvPr/>
        </p:nvSpPr>
        <p:spPr>
          <a:xfrm>
            <a:off x="769354" y="3749845"/>
            <a:ext cx="432048" cy="49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sz="900" dirty="0" err="1" smtClean="0"/>
              <a:t>Leveran-ciers</a:t>
            </a:r>
            <a:endParaRPr lang="nl-NL" sz="900" dirty="0"/>
          </a:p>
        </p:txBody>
      </p:sp>
      <p:sp>
        <p:nvSpPr>
          <p:cNvPr id="5" name="Rechthoek 4"/>
          <p:cNvSpPr/>
          <p:nvPr/>
        </p:nvSpPr>
        <p:spPr>
          <a:xfrm>
            <a:off x="769353" y="1340768"/>
            <a:ext cx="432048" cy="546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sz="900" dirty="0" smtClean="0"/>
              <a:t>StUF </a:t>
            </a:r>
            <a:r>
              <a:rPr lang="nl-NL" sz="700" dirty="0" smtClean="0"/>
              <a:t>(</a:t>
            </a:r>
            <a:r>
              <a:rPr lang="nl-NL" sz="700" dirty="0" err="1" smtClean="0"/>
              <a:t>exp</a:t>
            </a:r>
            <a:r>
              <a:rPr lang="nl-NL" sz="700" dirty="0" smtClean="0"/>
              <a:t>/reg)</a:t>
            </a:r>
            <a:endParaRPr lang="nl-NL" sz="900" dirty="0"/>
          </a:p>
        </p:txBody>
      </p:sp>
      <p:sp>
        <p:nvSpPr>
          <p:cNvPr id="6" name="Rechthoek 5"/>
          <p:cNvSpPr/>
          <p:nvPr/>
        </p:nvSpPr>
        <p:spPr>
          <a:xfrm>
            <a:off x="2137505" y="2582283"/>
            <a:ext cx="684946" cy="38609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2. Inrichten projectteam</a:t>
            </a:r>
            <a:endParaRPr lang="nl-NL" sz="800" dirty="0"/>
          </a:p>
        </p:txBody>
      </p:sp>
      <p:sp>
        <p:nvSpPr>
          <p:cNvPr id="7" name="Rechthoek 6"/>
          <p:cNvSpPr/>
          <p:nvPr/>
        </p:nvSpPr>
        <p:spPr>
          <a:xfrm>
            <a:off x="1273409" y="2582283"/>
            <a:ext cx="684946" cy="38609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1. Keten onderzoek</a:t>
            </a:r>
            <a:endParaRPr lang="nl-NL" sz="800" dirty="0"/>
          </a:p>
        </p:txBody>
      </p:sp>
      <p:sp>
        <p:nvSpPr>
          <p:cNvPr id="8" name="Rechthoek 7"/>
          <p:cNvSpPr/>
          <p:nvPr/>
        </p:nvSpPr>
        <p:spPr>
          <a:xfrm>
            <a:off x="2137505" y="3212977"/>
            <a:ext cx="684000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3. Opstellen afpel document</a:t>
            </a:r>
            <a:endParaRPr lang="nl-NL" sz="800" dirty="0"/>
          </a:p>
        </p:txBody>
      </p:sp>
      <p:sp>
        <p:nvSpPr>
          <p:cNvPr id="9" name="Rechthoek 8"/>
          <p:cNvSpPr/>
          <p:nvPr/>
        </p:nvSpPr>
        <p:spPr>
          <a:xfrm>
            <a:off x="4064471" y="3212977"/>
            <a:ext cx="684000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4. Opstellen koppelvlak specificaties</a:t>
            </a:r>
            <a:endParaRPr lang="nl-NL" sz="800" dirty="0"/>
          </a:p>
        </p:txBody>
      </p:sp>
      <p:sp>
        <p:nvSpPr>
          <p:cNvPr id="10" name="Rechthoek 9"/>
          <p:cNvSpPr/>
          <p:nvPr/>
        </p:nvSpPr>
        <p:spPr>
          <a:xfrm>
            <a:off x="6291818" y="1412776"/>
            <a:ext cx="995129" cy="40354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Akkoord expertgroep op inhoudelijke StUF criteria</a:t>
            </a:r>
            <a:endParaRPr lang="nl-NL" sz="800" dirty="0"/>
          </a:p>
        </p:txBody>
      </p:sp>
      <p:sp>
        <p:nvSpPr>
          <p:cNvPr id="11" name="Rechthoek 10"/>
          <p:cNvSpPr/>
          <p:nvPr/>
        </p:nvSpPr>
        <p:spPr>
          <a:xfrm>
            <a:off x="7467042" y="2600960"/>
            <a:ext cx="756007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10. In beheer nemen standaard</a:t>
            </a:r>
            <a:endParaRPr lang="nl-NL" sz="800" dirty="0"/>
          </a:p>
        </p:txBody>
      </p:sp>
      <p:sp>
        <p:nvSpPr>
          <p:cNvPr id="13" name="Rechthoek 12"/>
          <p:cNvSpPr/>
          <p:nvPr/>
        </p:nvSpPr>
        <p:spPr>
          <a:xfrm>
            <a:off x="4911793" y="3212977"/>
            <a:ext cx="684000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5. Opstellen StUF bericht schema’s</a:t>
            </a:r>
            <a:endParaRPr lang="nl-NL" sz="800" dirty="0"/>
          </a:p>
        </p:txBody>
      </p:sp>
      <p:cxnSp>
        <p:nvCxnSpPr>
          <p:cNvPr id="15" name="Rechte verbindingslijn met pijl 14"/>
          <p:cNvCxnSpPr>
            <a:stCxn id="7" idx="3"/>
            <a:endCxn id="6" idx="1"/>
          </p:cNvCxnSpPr>
          <p:nvPr/>
        </p:nvCxnSpPr>
        <p:spPr>
          <a:xfrm>
            <a:off x="1958355" y="2775330"/>
            <a:ext cx="179150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>
            <a:stCxn id="6" idx="2"/>
            <a:endCxn id="8" idx="0"/>
          </p:cNvCxnSpPr>
          <p:nvPr/>
        </p:nvCxnSpPr>
        <p:spPr>
          <a:xfrm flipH="1">
            <a:off x="2479505" y="2968377"/>
            <a:ext cx="473" cy="2446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/>
          <p:cNvCxnSpPr>
            <a:stCxn id="9" idx="3"/>
            <a:endCxn id="13" idx="1"/>
          </p:cNvCxnSpPr>
          <p:nvPr/>
        </p:nvCxnSpPr>
        <p:spPr>
          <a:xfrm>
            <a:off x="4748471" y="3396407"/>
            <a:ext cx="163322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bogen verbindingslijn 30"/>
          <p:cNvCxnSpPr>
            <a:stCxn id="13" idx="3"/>
            <a:endCxn id="54" idx="1"/>
          </p:cNvCxnSpPr>
          <p:nvPr/>
        </p:nvCxnSpPr>
        <p:spPr>
          <a:xfrm>
            <a:off x="5595793" y="3396407"/>
            <a:ext cx="498286" cy="595113"/>
          </a:xfrm>
          <a:prstGeom prst="bentConnector3">
            <a:avLst>
              <a:gd name="adj1" fmla="val 50000"/>
            </a:avLst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hthoek 32"/>
          <p:cNvSpPr/>
          <p:nvPr/>
        </p:nvSpPr>
        <p:spPr>
          <a:xfrm>
            <a:off x="6950281" y="3205938"/>
            <a:ext cx="684000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8. Uitvoeren </a:t>
            </a:r>
            <a:r>
              <a:rPr lang="nl-NL" sz="800" dirty="0" err="1" smtClean="0"/>
              <a:t>proef-implementatie</a:t>
            </a:r>
            <a:endParaRPr lang="nl-NL" sz="800" dirty="0"/>
          </a:p>
        </p:txBody>
      </p:sp>
      <p:sp>
        <p:nvSpPr>
          <p:cNvPr id="34" name="Rechthoek 33"/>
          <p:cNvSpPr/>
          <p:nvPr/>
        </p:nvSpPr>
        <p:spPr>
          <a:xfrm>
            <a:off x="6098891" y="2601518"/>
            <a:ext cx="684000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6a. Inrichten compliancy</a:t>
            </a:r>
            <a:endParaRPr lang="nl-NL" sz="800" dirty="0"/>
          </a:p>
        </p:txBody>
      </p:sp>
      <p:cxnSp>
        <p:nvCxnSpPr>
          <p:cNvPr id="48" name="Gebogen verbindingslijn 47"/>
          <p:cNvCxnSpPr>
            <a:stCxn id="13" idx="3"/>
            <a:endCxn id="34" idx="1"/>
          </p:cNvCxnSpPr>
          <p:nvPr/>
        </p:nvCxnSpPr>
        <p:spPr>
          <a:xfrm flipV="1">
            <a:off x="5595793" y="2784948"/>
            <a:ext cx="503098" cy="611459"/>
          </a:xfrm>
          <a:prstGeom prst="bentConnector3">
            <a:avLst>
              <a:gd name="adj1" fmla="val 50000"/>
            </a:avLst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>
            <a:stCxn id="51" idx="0"/>
            <a:endCxn id="33" idx="2"/>
          </p:cNvCxnSpPr>
          <p:nvPr/>
        </p:nvCxnSpPr>
        <p:spPr>
          <a:xfrm flipH="1" flipV="1">
            <a:off x="7292281" y="3572797"/>
            <a:ext cx="12706" cy="23529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hoek 53"/>
          <p:cNvSpPr/>
          <p:nvPr/>
        </p:nvSpPr>
        <p:spPr>
          <a:xfrm>
            <a:off x="6094079" y="3808090"/>
            <a:ext cx="684000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6c. Invullen Software catalogus</a:t>
            </a:r>
            <a:endParaRPr lang="nl-NL" sz="800" dirty="0"/>
          </a:p>
        </p:txBody>
      </p:sp>
      <p:sp>
        <p:nvSpPr>
          <p:cNvPr id="32" name="Tekstvak 31"/>
          <p:cNvSpPr txBox="1"/>
          <p:nvPr/>
        </p:nvSpPr>
        <p:spPr>
          <a:xfrm rot="16200000">
            <a:off x="4037956" y="734713"/>
            <a:ext cx="974723" cy="8158261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txBody>
          <a:bodyPr wrap="none" rtlCol="0">
            <a:noAutofit/>
          </a:bodyPr>
          <a:lstStyle>
            <a:defPPr>
              <a:defRPr lang="nl-NL"/>
            </a:defPPr>
            <a:lvl1pPr>
              <a:defRPr sz="1200" b="1">
                <a:solidFill>
                  <a:srgbClr val="002060"/>
                </a:solidFill>
              </a:defRPr>
            </a:lvl1pPr>
          </a:lstStyle>
          <a:p>
            <a:pPr algn="ctr"/>
            <a:r>
              <a:rPr lang="nl-NL" dirty="0">
                <a:solidFill>
                  <a:schemeClr val="bg1">
                    <a:lumMod val="65000"/>
                  </a:schemeClr>
                </a:solidFill>
              </a:rPr>
              <a:t>Planning</a:t>
            </a:r>
          </a:p>
        </p:txBody>
      </p:sp>
      <p:sp>
        <p:nvSpPr>
          <p:cNvPr id="35" name="Tekstvak 34"/>
          <p:cNvSpPr txBox="1"/>
          <p:nvPr/>
        </p:nvSpPr>
        <p:spPr>
          <a:xfrm rot="16200000">
            <a:off x="3271469" y="2509862"/>
            <a:ext cx="1118198" cy="676874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none" rtlCol="0">
            <a:noAutofit/>
          </a:bodyPr>
          <a:lstStyle>
            <a:defPPr>
              <a:defRPr lang="nl-NL"/>
            </a:defPPr>
            <a:lvl1pPr>
              <a:defRPr sz="12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ctr"/>
            <a:r>
              <a:rPr lang="nl-NL" dirty="0" smtClean="0">
                <a:solidFill>
                  <a:srgbClr val="00B050"/>
                </a:solidFill>
              </a:rPr>
              <a:t>Product</a:t>
            </a: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36" name="Rechthoek 35"/>
          <p:cNvSpPr/>
          <p:nvPr/>
        </p:nvSpPr>
        <p:spPr>
          <a:xfrm>
            <a:off x="1273410" y="4861999"/>
            <a:ext cx="684000" cy="367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1000" b="1" dirty="0" smtClean="0"/>
              <a:t>1 maand</a:t>
            </a:r>
            <a:endParaRPr lang="nl-NL" sz="1000" b="1" dirty="0"/>
          </a:p>
        </p:txBody>
      </p:sp>
      <p:sp>
        <p:nvSpPr>
          <p:cNvPr id="37" name="Rechthoek 36"/>
          <p:cNvSpPr/>
          <p:nvPr/>
        </p:nvSpPr>
        <p:spPr>
          <a:xfrm>
            <a:off x="2137506" y="4861997"/>
            <a:ext cx="684000" cy="367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1000" b="1" dirty="0" smtClean="0"/>
              <a:t>2 maanden</a:t>
            </a:r>
            <a:endParaRPr lang="nl-NL" sz="1000" b="1" dirty="0"/>
          </a:p>
        </p:txBody>
      </p:sp>
      <p:sp>
        <p:nvSpPr>
          <p:cNvPr id="38" name="Rechthoek 37"/>
          <p:cNvSpPr/>
          <p:nvPr/>
        </p:nvSpPr>
        <p:spPr>
          <a:xfrm>
            <a:off x="2983242" y="4862000"/>
            <a:ext cx="2470831" cy="367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1000" b="1" dirty="0" smtClean="0"/>
              <a:t>3 maanden</a:t>
            </a:r>
            <a:endParaRPr lang="nl-NL" sz="1000" b="1" dirty="0"/>
          </a:p>
        </p:txBody>
      </p:sp>
      <p:sp>
        <p:nvSpPr>
          <p:cNvPr id="40" name="Rechthoek 39"/>
          <p:cNvSpPr/>
          <p:nvPr/>
        </p:nvSpPr>
        <p:spPr>
          <a:xfrm>
            <a:off x="5725192" y="4862000"/>
            <a:ext cx="2375154" cy="3672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1000" b="1" dirty="0" smtClean="0"/>
              <a:t>6 maanden</a:t>
            </a:r>
            <a:endParaRPr lang="nl-NL" sz="1000" b="1" dirty="0"/>
          </a:p>
        </p:txBody>
      </p:sp>
      <p:sp>
        <p:nvSpPr>
          <p:cNvPr id="41" name="Rechthoek 40"/>
          <p:cNvSpPr/>
          <p:nvPr/>
        </p:nvSpPr>
        <p:spPr>
          <a:xfrm>
            <a:off x="1273410" y="5417607"/>
            <a:ext cx="684000" cy="36685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Ketenanalyse</a:t>
            </a:r>
            <a:endParaRPr lang="nl-NL" sz="800" dirty="0"/>
          </a:p>
        </p:txBody>
      </p:sp>
      <p:sp>
        <p:nvSpPr>
          <p:cNvPr id="42" name="Rechthoek 41"/>
          <p:cNvSpPr/>
          <p:nvPr/>
        </p:nvSpPr>
        <p:spPr>
          <a:xfrm>
            <a:off x="2092748" y="5417606"/>
            <a:ext cx="684000" cy="36685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Afpel document</a:t>
            </a:r>
            <a:endParaRPr lang="nl-NL" sz="800" dirty="0"/>
          </a:p>
        </p:txBody>
      </p:sp>
      <p:sp>
        <p:nvSpPr>
          <p:cNvPr id="43" name="Rechthoek 42"/>
          <p:cNvSpPr/>
          <p:nvPr/>
        </p:nvSpPr>
        <p:spPr>
          <a:xfrm>
            <a:off x="2966467" y="5417607"/>
            <a:ext cx="684000" cy="36685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Koppelvlak specificatie document</a:t>
            </a:r>
            <a:endParaRPr lang="nl-NL" sz="800" dirty="0"/>
          </a:p>
        </p:txBody>
      </p:sp>
      <p:sp>
        <p:nvSpPr>
          <p:cNvPr id="44" name="Rechthoek 43"/>
          <p:cNvSpPr/>
          <p:nvPr/>
        </p:nvSpPr>
        <p:spPr>
          <a:xfrm>
            <a:off x="3830563" y="5417607"/>
            <a:ext cx="684000" cy="36685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Berichtschema’s (XSD / WSDL)</a:t>
            </a:r>
            <a:endParaRPr lang="nl-NL" sz="800" dirty="0"/>
          </a:p>
        </p:txBody>
      </p:sp>
      <p:sp>
        <p:nvSpPr>
          <p:cNvPr id="45" name="Rechthoek 44"/>
          <p:cNvSpPr/>
          <p:nvPr/>
        </p:nvSpPr>
        <p:spPr>
          <a:xfrm>
            <a:off x="4702554" y="5418126"/>
            <a:ext cx="684000" cy="25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700" dirty="0"/>
              <a:t>Compliancy testbeschrijving</a:t>
            </a:r>
          </a:p>
        </p:txBody>
      </p:sp>
      <p:sp>
        <p:nvSpPr>
          <p:cNvPr id="46" name="Rechthoek 45"/>
          <p:cNvSpPr/>
          <p:nvPr/>
        </p:nvSpPr>
        <p:spPr>
          <a:xfrm>
            <a:off x="5571461" y="5750220"/>
            <a:ext cx="684000" cy="25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700" dirty="0" smtClean="0"/>
              <a:t>Ondertekend addenda</a:t>
            </a:r>
            <a:endParaRPr lang="nl-NL" sz="700" dirty="0"/>
          </a:p>
        </p:txBody>
      </p:sp>
      <p:sp>
        <p:nvSpPr>
          <p:cNvPr id="47" name="Rechthoek 46"/>
          <p:cNvSpPr/>
          <p:nvPr/>
        </p:nvSpPr>
        <p:spPr>
          <a:xfrm>
            <a:off x="6385814" y="5745410"/>
            <a:ext cx="685110" cy="25681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rIns="18000" rtlCol="0" anchor="ctr"/>
          <a:lstStyle/>
          <a:p>
            <a:pPr algn="ctr"/>
            <a:r>
              <a:rPr lang="nl-NL" sz="800" dirty="0" smtClean="0"/>
              <a:t>Vastgestelde </a:t>
            </a:r>
            <a:r>
              <a:rPr lang="nl-NL" sz="800" dirty="0"/>
              <a:t>standaard</a:t>
            </a:r>
          </a:p>
        </p:txBody>
      </p:sp>
      <p:sp>
        <p:nvSpPr>
          <p:cNvPr id="49" name="Rechthoek 48"/>
          <p:cNvSpPr/>
          <p:nvPr/>
        </p:nvSpPr>
        <p:spPr>
          <a:xfrm>
            <a:off x="5565108" y="5417606"/>
            <a:ext cx="684000" cy="25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700" dirty="0" smtClean="0"/>
              <a:t>Succesvolle </a:t>
            </a:r>
            <a:r>
              <a:rPr lang="nl-NL" sz="700" dirty="0" err="1" smtClean="0"/>
              <a:t>proefimpl</a:t>
            </a:r>
            <a:r>
              <a:rPr lang="nl-NL" sz="700" dirty="0" smtClean="0"/>
              <a:t>.</a:t>
            </a:r>
            <a:endParaRPr lang="nl-NL" sz="700" dirty="0"/>
          </a:p>
        </p:txBody>
      </p:sp>
      <p:sp>
        <p:nvSpPr>
          <p:cNvPr id="55" name="Vijfhoek 54"/>
          <p:cNvSpPr/>
          <p:nvPr/>
        </p:nvSpPr>
        <p:spPr>
          <a:xfrm>
            <a:off x="1262065" y="4406832"/>
            <a:ext cx="1704402" cy="363686"/>
          </a:xfrm>
          <a:prstGeom prst="homePlate">
            <a:avLst/>
          </a:prstGeom>
          <a:solidFill>
            <a:srgbClr val="E37222"/>
          </a:solidFill>
          <a:ln w="25400" cap="flat" cmpd="sng" algn="ctr">
            <a:solidFill>
              <a:srgbClr val="E37222"/>
            </a:solidFill>
            <a:prstDash val="solid"/>
          </a:ln>
          <a:effectLst/>
        </p:spPr>
        <p:txBody>
          <a:bodyPr lIns="36000" rIns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Fase </a:t>
            </a:r>
            <a:r>
              <a:rPr kumimoji="0" lang="nl-NL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1: Analyseren </a:t>
            </a:r>
            <a:r>
              <a:rPr kumimoji="0" lang="nl-NL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Keten</a:t>
            </a:r>
          </a:p>
        </p:txBody>
      </p:sp>
      <p:sp>
        <p:nvSpPr>
          <p:cNvPr id="56" name="Punthaak 55"/>
          <p:cNvSpPr/>
          <p:nvPr/>
        </p:nvSpPr>
        <p:spPr>
          <a:xfrm>
            <a:off x="3036510" y="4406832"/>
            <a:ext cx="2559283" cy="363686"/>
          </a:xfrm>
          <a:prstGeom prst="chevron">
            <a:avLst/>
          </a:prstGeom>
          <a:solidFill>
            <a:srgbClr val="E37222"/>
          </a:solidFill>
          <a:ln w="25400" cap="flat" cmpd="sng" algn="ctr">
            <a:solidFill>
              <a:srgbClr val="E37222"/>
            </a:solidFill>
            <a:prstDash val="solid"/>
          </a:ln>
          <a:effectLst/>
        </p:spPr>
        <p:txBody>
          <a:bodyPr lIns="0" rIns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Fase</a:t>
            </a:r>
            <a:r>
              <a:rPr kumimoji="0" lang="nl-NL" sz="10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 2: </a:t>
            </a:r>
            <a:r>
              <a:rPr kumimoji="0" lang="nl-NL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Opstellen </a:t>
            </a:r>
            <a:r>
              <a:rPr kumimoji="0" lang="nl-NL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Standaard</a:t>
            </a:r>
          </a:p>
        </p:txBody>
      </p:sp>
      <p:sp>
        <p:nvSpPr>
          <p:cNvPr id="57" name="Punthaak 56"/>
          <p:cNvSpPr/>
          <p:nvPr/>
        </p:nvSpPr>
        <p:spPr>
          <a:xfrm>
            <a:off x="5733087" y="4406832"/>
            <a:ext cx="2489964" cy="363686"/>
          </a:xfrm>
          <a:prstGeom prst="chevron">
            <a:avLst/>
          </a:prstGeom>
          <a:solidFill>
            <a:srgbClr val="E37222"/>
          </a:solidFill>
          <a:ln w="25400" cap="flat" cmpd="sng" algn="ctr">
            <a:solidFill>
              <a:srgbClr val="E37222"/>
            </a:solidFill>
            <a:prstDash val="solid"/>
          </a:ln>
          <a:effectLst/>
        </p:spPr>
        <p:txBody>
          <a:bodyPr lIns="0" rIns="0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Fase </a:t>
            </a:r>
            <a:r>
              <a:rPr kumimoji="0" lang="nl-NL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3: Vaststellen </a:t>
            </a:r>
            <a:r>
              <a:rPr kumimoji="0" lang="nl-NL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Arial"/>
              </a:rPr>
              <a:t>standaard</a:t>
            </a:r>
          </a:p>
        </p:txBody>
      </p:sp>
      <p:sp>
        <p:nvSpPr>
          <p:cNvPr id="51" name="Rechthoek 50"/>
          <p:cNvSpPr/>
          <p:nvPr/>
        </p:nvSpPr>
        <p:spPr>
          <a:xfrm>
            <a:off x="6962987" y="3808090"/>
            <a:ext cx="684000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7. Ondertekenen addendum</a:t>
            </a:r>
            <a:endParaRPr lang="nl-NL" sz="800" dirty="0"/>
          </a:p>
        </p:txBody>
      </p:sp>
      <p:cxnSp>
        <p:nvCxnSpPr>
          <p:cNvPr id="16" name="Rechte verbindingslijn met pijl 15"/>
          <p:cNvCxnSpPr>
            <a:stCxn id="54" idx="3"/>
            <a:endCxn id="51" idx="1"/>
          </p:cNvCxnSpPr>
          <p:nvPr/>
        </p:nvCxnSpPr>
        <p:spPr>
          <a:xfrm>
            <a:off x="6778079" y="3991520"/>
            <a:ext cx="1849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hthoek 51"/>
          <p:cNvSpPr/>
          <p:nvPr/>
        </p:nvSpPr>
        <p:spPr>
          <a:xfrm>
            <a:off x="4702554" y="6093296"/>
            <a:ext cx="684000" cy="25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700" dirty="0" smtClean="0"/>
              <a:t>Ingevulde softwarecat.</a:t>
            </a:r>
            <a:endParaRPr lang="nl-NL" sz="700" dirty="0"/>
          </a:p>
        </p:txBody>
      </p:sp>
      <p:sp>
        <p:nvSpPr>
          <p:cNvPr id="60" name="Rechthoek 59"/>
          <p:cNvSpPr/>
          <p:nvPr/>
        </p:nvSpPr>
        <p:spPr>
          <a:xfrm>
            <a:off x="4064472" y="2582281"/>
            <a:ext cx="1531322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4+5 toetsen kwaliteit specificaties en berichtschema’s</a:t>
            </a:r>
            <a:endParaRPr lang="nl-NL" sz="800" dirty="0"/>
          </a:p>
        </p:txBody>
      </p:sp>
      <p:cxnSp>
        <p:nvCxnSpPr>
          <p:cNvPr id="30" name="Rechte verbindingslijn met pijl 29"/>
          <p:cNvCxnSpPr>
            <a:stCxn id="9" idx="0"/>
          </p:cNvCxnSpPr>
          <p:nvPr/>
        </p:nvCxnSpPr>
        <p:spPr>
          <a:xfrm flipV="1">
            <a:off x="4406471" y="2949140"/>
            <a:ext cx="0" cy="263837"/>
          </a:xfrm>
          <a:prstGeom prst="straightConnector1">
            <a:avLst/>
          </a:prstGeom>
          <a:ln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Rechte verbindingslijn met pijl 62"/>
          <p:cNvCxnSpPr>
            <a:stCxn id="13" idx="0"/>
          </p:cNvCxnSpPr>
          <p:nvPr/>
        </p:nvCxnSpPr>
        <p:spPr>
          <a:xfrm flipV="1">
            <a:off x="5253793" y="2949141"/>
            <a:ext cx="0" cy="263836"/>
          </a:xfrm>
          <a:prstGeom prst="straightConnector1">
            <a:avLst/>
          </a:prstGeom>
          <a:ln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hoek 52"/>
          <p:cNvSpPr/>
          <p:nvPr/>
        </p:nvSpPr>
        <p:spPr>
          <a:xfrm>
            <a:off x="6094080" y="3212977"/>
            <a:ext cx="684000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700" dirty="0" smtClean="0"/>
              <a:t>6b. Opstellen ondersteunende documenten</a:t>
            </a:r>
            <a:endParaRPr lang="nl-NL" sz="700" dirty="0"/>
          </a:p>
        </p:txBody>
      </p:sp>
      <p:sp>
        <p:nvSpPr>
          <p:cNvPr id="69" name="Rechthoek 68"/>
          <p:cNvSpPr/>
          <p:nvPr/>
        </p:nvSpPr>
        <p:spPr>
          <a:xfrm>
            <a:off x="4702554" y="5750220"/>
            <a:ext cx="684000" cy="2520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700" dirty="0" smtClean="0"/>
              <a:t>Ondersteunende documenten</a:t>
            </a:r>
            <a:endParaRPr lang="nl-NL" sz="700" dirty="0"/>
          </a:p>
        </p:txBody>
      </p:sp>
      <p:sp>
        <p:nvSpPr>
          <p:cNvPr id="70" name="Rechthoek 69"/>
          <p:cNvSpPr/>
          <p:nvPr/>
        </p:nvSpPr>
        <p:spPr>
          <a:xfrm>
            <a:off x="6386924" y="5418126"/>
            <a:ext cx="683999" cy="25148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rIns="18000" rtlCol="0" anchor="ctr"/>
          <a:lstStyle/>
          <a:p>
            <a:pPr algn="ctr"/>
            <a:r>
              <a:rPr lang="nl-NL" sz="800" dirty="0" smtClean="0"/>
              <a:t>Standaard in beheer</a:t>
            </a:r>
            <a:endParaRPr lang="nl-NL" sz="800" dirty="0"/>
          </a:p>
        </p:txBody>
      </p:sp>
      <p:cxnSp>
        <p:nvCxnSpPr>
          <p:cNvPr id="72" name="Rechte verbindingslijn met pijl 71"/>
          <p:cNvCxnSpPr>
            <a:stCxn id="13" idx="3"/>
            <a:endCxn id="53" idx="1"/>
          </p:cNvCxnSpPr>
          <p:nvPr/>
        </p:nvCxnSpPr>
        <p:spPr>
          <a:xfrm>
            <a:off x="5595793" y="3396407"/>
            <a:ext cx="49828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hthoek 57"/>
          <p:cNvSpPr/>
          <p:nvPr/>
        </p:nvSpPr>
        <p:spPr>
          <a:xfrm>
            <a:off x="2462411" y="1401161"/>
            <a:ext cx="1026587" cy="40354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3a. Akkoord  gekozen richting</a:t>
            </a:r>
            <a:endParaRPr lang="nl-NL" sz="800" dirty="0"/>
          </a:p>
        </p:txBody>
      </p:sp>
      <p:cxnSp>
        <p:nvCxnSpPr>
          <p:cNvPr id="18" name="Gebogen verbindingslijn 17"/>
          <p:cNvCxnSpPr>
            <a:stCxn id="8" idx="3"/>
            <a:endCxn id="58" idx="2"/>
          </p:cNvCxnSpPr>
          <p:nvPr/>
        </p:nvCxnSpPr>
        <p:spPr>
          <a:xfrm flipV="1">
            <a:off x="2821505" y="1804706"/>
            <a:ext cx="154200" cy="159170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bogen verbindingslijn 20"/>
          <p:cNvCxnSpPr>
            <a:stCxn id="58" idx="2"/>
            <a:endCxn id="71" idx="1"/>
          </p:cNvCxnSpPr>
          <p:nvPr/>
        </p:nvCxnSpPr>
        <p:spPr>
          <a:xfrm rot="16200000" flipH="1">
            <a:off x="2290526" y="2489885"/>
            <a:ext cx="1584663" cy="21430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hthoek 70"/>
          <p:cNvSpPr/>
          <p:nvPr/>
        </p:nvSpPr>
        <p:spPr>
          <a:xfrm>
            <a:off x="3190009" y="3205939"/>
            <a:ext cx="684000" cy="36685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Opstellen Informatie model</a:t>
            </a:r>
            <a:endParaRPr lang="nl-NL" sz="800" dirty="0"/>
          </a:p>
        </p:txBody>
      </p:sp>
      <p:sp>
        <p:nvSpPr>
          <p:cNvPr id="74" name="Rechthoek 73"/>
          <p:cNvSpPr/>
          <p:nvPr/>
        </p:nvSpPr>
        <p:spPr>
          <a:xfrm>
            <a:off x="773974" y="1924783"/>
            <a:ext cx="432048" cy="5464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nl-NL" sz="900" dirty="0" smtClean="0"/>
              <a:t>Exp.gr </a:t>
            </a:r>
            <a:r>
              <a:rPr lang="nl-NL" sz="900" dirty="0" err="1" smtClean="0"/>
              <a:t>inf.model</a:t>
            </a:r>
            <a:endParaRPr lang="nl-NL" sz="900" dirty="0"/>
          </a:p>
        </p:txBody>
      </p:sp>
      <p:sp>
        <p:nvSpPr>
          <p:cNvPr id="75" name="Rechthoek 74"/>
          <p:cNvSpPr/>
          <p:nvPr/>
        </p:nvSpPr>
        <p:spPr>
          <a:xfrm>
            <a:off x="3110483" y="2583175"/>
            <a:ext cx="763526" cy="40354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700" dirty="0" smtClean="0"/>
              <a:t>Akkoord op uitgangspunten informatiemodel</a:t>
            </a:r>
            <a:endParaRPr lang="nl-NL" sz="700" dirty="0"/>
          </a:p>
        </p:txBody>
      </p:sp>
      <p:sp>
        <p:nvSpPr>
          <p:cNvPr id="76" name="Rechthoek 75"/>
          <p:cNvSpPr/>
          <p:nvPr/>
        </p:nvSpPr>
        <p:spPr>
          <a:xfrm>
            <a:off x="3614539" y="1996232"/>
            <a:ext cx="763526" cy="403545"/>
          </a:xfrm>
          <a:prstGeom prst="rect">
            <a:avLst/>
          </a:prstGeom>
          <a:solidFill>
            <a:srgbClr val="4F81BD">
              <a:alpha val="72157"/>
            </a:srgbClr>
          </a:solidFill>
          <a:ln>
            <a:solidFill>
              <a:schemeClr val="accent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700" dirty="0" smtClean="0"/>
              <a:t>Akkoord op uitgangspunten informatiemodel</a:t>
            </a:r>
            <a:endParaRPr lang="nl-NL" sz="700" dirty="0"/>
          </a:p>
        </p:txBody>
      </p:sp>
      <p:cxnSp>
        <p:nvCxnSpPr>
          <p:cNvPr id="79" name="Rechte verbindingslijn met pijl 78"/>
          <p:cNvCxnSpPr>
            <a:stCxn id="71" idx="0"/>
            <a:endCxn id="75" idx="2"/>
          </p:cNvCxnSpPr>
          <p:nvPr/>
        </p:nvCxnSpPr>
        <p:spPr>
          <a:xfrm flipH="1" flipV="1">
            <a:off x="3492246" y="2986720"/>
            <a:ext cx="39763" cy="2192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>
            <a:stCxn id="71" idx="3"/>
            <a:endCxn id="9" idx="1"/>
          </p:cNvCxnSpPr>
          <p:nvPr/>
        </p:nvCxnSpPr>
        <p:spPr>
          <a:xfrm>
            <a:off x="3874009" y="3389369"/>
            <a:ext cx="190462" cy="7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hthoek 81"/>
          <p:cNvSpPr/>
          <p:nvPr/>
        </p:nvSpPr>
        <p:spPr>
          <a:xfrm>
            <a:off x="7467043" y="1412776"/>
            <a:ext cx="756007" cy="40354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Akkoord regiegroep op </a:t>
            </a:r>
            <a:r>
              <a:rPr lang="nl-NL" sz="800" dirty="0" err="1" smtClean="0"/>
              <a:t>beheerscriteria</a:t>
            </a:r>
            <a:endParaRPr lang="nl-NL" sz="800" dirty="0"/>
          </a:p>
        </p:txBody>
      </p:sp>
      <p:cxnSp>
        <p:nvCxnSpPr>
          <p:cNvPr id="84" name="Gebogen verbindingslijn 83"/>
          <p:cNvCxnSpPr>
            <a:stCxn id="13" idx="3"/>
            <a:endCxn id="80" idx="2"/>
          </p:cNvCxnSpPr>
          <p:nvPr/>
        </p:nvCxnSpPr>
        <p:spPr>
          <a:xfrm flipV="1">
            <a:off x="5595793" y="1816321"/>
            <a:ext cx="133137" cy="158008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Rechte verbindingslijn met pijl 85"/>
          <p:cNvCxnSpPr>
            <a:stCxn id="10" idx="3"/>
            <a:endCxn id="82" idx="1"/>
          </p:cNvCxnSpPr>
          <p:nvPr/>
        </p:nvCxnSpPr>
        <p:spPr>
          <a:xfrm>
            <a:off x="7286947" y="1614549"/>
            <a:ext cx="180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bogen verbindingslijn 87"/>
          <p:cNvCxnSpPr>
            <a:stCxn id="82" idx="2"/>
            <a:endCxn id="11" idx="0"/>
          </p:cNvCxnSpPr>
          <p:nvPr/>
        </p:nvCxnSpPr>
        <p:spPr>
          <a:xfrm rot="5400000">
            <a:off x="7452728" y="2208640"/>
            <a:ext cx="784639" cy="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bogen verbindingslijn 21"/>
          <p:cNvCxnSpPr>
            <a:stCxn id="75" idx="3"/>
            <a:endCxn id="76" idx="2"/>
          </p:cNvCxnSpPr>
          <p:nvPr/>
        </p:nvCxnSpPr>
        <p:spPr>
          <a:xfrm flipV="1">
            <a:off x="3874009" y="2399777"/>
            <a:ext cx="122293" cy="38517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hthoek 79"/>
          <p:cNvSpPr/>
          <p:nvPr/>
        </p:nvSpPr>
        <p:spPr>
          <a:xfrm>
            <a:off x="5395048" y="1412776"/>
            <a:ext cx="667763" cy="40354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/>
              <a:t>Openbare consultatie</a:t>
            </a:r>
            <a:endParaRPr lang="nl-NL" sz="800" dirty="0"/>
          </a:p>
        </p:txBody>
      </p:sp>
      <p:cxnSp>
        <p:nvCxnSpPr>
          <p:cNvPr id="62" name="Rechte verbindingslijn met pijl 61"/>
          <p:cNvCxnSpPr>
            <a:stCxn id="80" idx="3"/>
            <a:endCxn id="10" idx="1"/>
          </p:cNvCxnSpPr>
          <p:nvPr/>
        </p:nvCxnSpPr>
        <p:spPr>
          <a:xfrm>
            <a:off x="6062811" y="1614549"/>
            <a:ext cx="22900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bogen verbindingslijn 76"/>
          <p:cNvCxnSpPr>
            <a:stCxn id="80" idx="0"/>
            <a:endCxn id="82" idx="0"/>
          </p:cNvCxnSpPr>
          <p:nvPr/>
        </p:nvCxnSpPr>
        <p:spPr>
          <a:xfrm rot="5400000" flipH="1" flipV="1">
            <a:off x="6786988" y="354718"/>
            <a:ext cx="12700" cy="2116117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al 77"/>
          <p:cNvSpPr/>
          <p:nvPr/>
        </p:nvSpPr>
        <p:spPr bwMode="auto">
          <a:xfrm>
            <a:off x="2195736" y="1124744"/>
            <a:ext cx="1512168" cy="936104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83" name="Ovaal 82"/>
          <p:cNvSpPr/>
          <p:nvPr/>
        </p:nvSpPr>
        <p:spPr bwMode="auto">
          <a:xfrm>
            <a:off x="5220072" y="980728"/>
            <a:ext cx="3240360" cy="1224136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85" name="Ovaal 84"/>
          <p:cNvSpPr/>
          <p:nvPr/>
        </p:nvSpPr>
        <p:spPr bwMode="auto">
          <a:xfrm>
            <a:off x="1619672" y="2276872"/>
            <a:ext cx="1512168" cy="936104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err="1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87" name="Rechthoek 86"/>
          <p:cNvSpPr/>
          <p:nvPr/>
        </p:nvSpPr>
        <p:spPr>
          <a:xfrm>
            <a:off x="1475656" y="476672"/>
            <a:ext cx="684000" cy="366859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>
                <a:solidFill>
                  <a:schemeClr val="tx1"/>
                </a:solidFill>
              </a:rPr>
              <a:t>GEMMA</a:t>
            </a:r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89" name="Rechthoek 88"/>
          <p:cNvSpPr/>
          <p:nvPr/>
        </p:nvSpPr>
        <p:spPr>
          <a:xfrm>
            <a:off x="2555776" y="476672"/>
            <a:ext cx="684000" cy="366859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>
                <a:solidFill>
                  <a:schemeClr val="tx1"/>
                </a:solidFill>
              </a:rPr>
              <a:t>StUF kern</a:t>
            </a:r>
            <a:endParaRPr lang="nl-NL" sz="800" dirty="0">
              <a:solidFill>
                <a:schemeClr val="tx1"/>
              </a:solidFill>
            </a:endParaRPr>
          </a:p>
        </p:txBody>
      </p:sp>
      <p:cxnSp>
        <p:nvCxnSpPr>
          <p:cNvPr id="91" name="Rechte verbindingslijn 90"/>
          <p:cNvCxnSpPr/>
          <p:nvPr/>
        </p:nvCxnSpPr>
        <p:spPr bwMode="auto">
          <a:xfrm>
            <a:off x="2555776" y="764704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4" name="Rechte verbindingslijn 93"/>
          <p:cNvCxnSpPr/>
          <p:nvPr/>
        </p:nvCxnSpPr>
        <p:spPr bwMode="auto">
          <a:xfrm>
            <a:off x="2555776" y="620688"/>
            <a:ext cx="68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6" name="Rechte verbindingslijn 95"/>
          <p:cNvCxnSpPr/>
          <p:nvPr/>
        </p:nvCxnSpPr>
        <p:spPr bwMode="auto">
          <a:xfrm>
            <a:off x="2771800" y="47667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97" name="Rechte verbindingslijn 96"/>
          <p:cNvCxnSpPr/>
          <p:nvPr/>
        </p:nvCxnSpPr>
        <p:spPr bwMode="auto">
          <a:xfrm>
            <a:off x="2987824" y="476672"/>
            <a:ext cx="0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8" name="Rechthoek 97"/>
          <p:cNvSpPr/>
          <p:nvPr/>
        </p:nvSpPr>
        <p:spPr>
          <a:xfrm>
            <a:off x="5004048" y="476672"/>
            <a:ext cx="684000" cy="366859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nl-NL" sz="800" dirty="0" smtClean="0">
                <a:solidFill>
                  <a:schemeClr val="tx1"/>
                </a:solidFill>
              </a:rPr>
              <a:t>Familie</a:t>
            </a:r>
          </a:p>
          <a:p>
            <a:pPr algn="ctr"/>
            <a:r>
              <a:rPr lang="nl-NL" sz="800" dirty="0" smtClean="0">
                <a:solidFill>
                  <a:schemeClr val="tx1"/>
                </a:solidFill>
              </a:rPr>
              <a:t>criteria</a:t>
            </a:r>
            <a:endParaRPr lang="nl-NL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102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83" grpId="0" animBg="1"/>
      <p:bldP spid="8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 Inrichten projectteam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20000" y="1548000"/>
            <a:ext cx="7704000" cy="4329272"/>
          </a:xfrm>
        </p:spPr>
        <p:txBody>
          <a:bodyPr/>
          <a:lstStyle/>
          <a:p>
            <a:r>
              <a:rPr lang="nl-NL" dirty="0" smtClean="0"/>
              <a:t>Vertegenwoordigd moeten zijn:</a:t>
            </a:r>
          </a:p>
          <a:p>
            <a:pPr lvl="1"/>
            <a:r>
              <a:rPr lang="nl-NL" dirty="0" smtClean="0"/>
              <a:t>Experts uit het business domein </a:t>
            </a:r>
          </a:p>
          <a:p>
            <a:pPr lvl="1"/>
            <a:r>
              <a:rPr lang="nl-NL" dirty="0" smtClean="0"/>
              <a:t>StUF en IM expertise</a:t>
            </a:r>
          </a:p>
          <a:p>
            <a:pPr lvl="1"/>
            <a:r>
              <a:rPr lang="nl-NL" dirty="0" smtClean="0"/>
              <a:t>Leveranciers</a:t>
            </a:r>
          </a:p>
          <a:p>
            <a:endParaRPr lang="nl-NL" dirty="0" smtClean="0"/>
          </a:p>
          <a:p>
            <a:r>
              <a:rPr lang="nl-NL" dirty="0" smtClean="0"/>
              <a:t>Samenstelling is cruciaal, dus aan de regiegroep </a:t>
            </a:r>
            <a:r>
              <a:rPr lang="nl-NL" dirty="0" smtClean="0"/>
              <a:t>melden en laten goedkeuren van:</a:t>
            </a:r>
            <a:endParaRPr lang="nl-NL" dirty="0" smtClean="0"/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Start van het traject + oproep</a:t>
            </a:r>
          </a:p>
          <a:p>
            <a:pPr marL="857250" lvl="1" indent="-457200">
              <a:buFont typeface="+mj-lt"/>
              <a:buAutoNum type="arabicPeriod"/>
            </a:pPr>
            <a:r>
              <a:rPr lang="nl-NL" dirty="0" smtClean="0"/>
              <a:t>De samenstelling van de werkgroep</a:t>
            </a:r>
          </a:p>
          <a:p>
            <a:pPr marL="857250" lvl="1" indent="-457200">
              <a:buNone/>
            </a:pPr>
            <a:endParaRPr lang="nl-NL" dirty="0" smtClean="0"/>
          </a:p>
          <a:p>
            <a:pPr marL="457200" indent="-457200"/>
            <a:r>
              <a:rPr lang="nl-NL" dirty="0" smtClean="0"/>
              <a:t>Vaststellen wie de relevante regiegroepleden zijn</a:t>
            </a: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717E-837C-9F4A-B7EC-A6CB3D75579A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nl-NL" dirty="0" smtClean="0"/>
              <a:t>Vóór het opstellen: </a:t>
            </a:r>
          </a:p>
          <a:p>
            <a:pPr marL="271463" indent="-2714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dirty="0" smtClean="0"/>
              <a:t>opvragen van wensen, aandachtspunten, tips</a:t>
            </a:r>
          </a:p>
          <a:p>
            <a:pPr>
              <a:buFontTx/>
              <a:buNone/>
            </a:pPr>
            <a:endParaRPr lang="nl-NL" dirty="0" smtClean="0"/>
          </a:p>
          <a:p>
            <a:pPr>
              <a:buFontTx/>
              <a:buNone/>
            </a:pPr>
            <a:r>
              <a:rPr lang="nl-NL" dirty="0" smtClean="0"/>
              <a:t>Tijdens het opstellen </a:t>
            </a:r>
          </a:p>
          <a:p>
            <a:r>
              <a:rPr lang="nl-NL" dirty="0" smtClean="0"/>
              <a:t>groepsleden van expertgroep en regiegroep geconsulteerd. </a:t>
            </a:r>
          </a:p>
          <a:p>
            <a:r>
              <a:rPr lang="nl-NL" dirty="0" smtClean="0"/>
              <a:t>de </a:t>
            </a:r>
            <a:r>
              <a:rPr lang="nl-NL" dirty="0" err="1" smtClean="0"/>
              <a:t>tussen-versies</a:t>
            </a:r>
            <a:r>
              <a:rPr lang="nl-NL" dirty="0" smtClean="0"/>
              <a:t> bespreken, </a:t>
            </a:r>
            <a:r>
              <a:rPr lang="nl-NL" dirty="0" err="1" smtClean="0"/>
              <a:t>cq</a:t>
            </a:r>
            <a:r>
              <a:rPr lang="nl-NL" dirty="0" smtClean="0"/>
              <a:t>. de ontwerpbeslissingen (waarom heb je juist deze componenten onderscheiden) goed documenteren.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3a Akkoord gekozen richting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000" dirty="0" smtClean="0"/>
              <a:t>Levert de oplossing de verwachte Business </a:t>
            </a:r>
            <a:r>
              <a:rPr lang="nl-NL" sz="2000" dirty="0" err="1" smtClean="0"/>
              <a:t>Benefits</a:t>
            </a:r>
            <a:r>
              <a:rPr lang="nl-NL" sz="2000" dirty="0" smtClean="0"/>
              <a:t>?</a:t>
            </a:r>
          </a:p>
          <a:p>
            <a:r>
              <a:rPr lang="nl-NL" sz="2000" dirty="0" smtClean="0"/>
              <a:t>Voldoet de architectuur van de oplossing aan de kaders van IM en StUF.</a:t>
            </a:r>
          </a:p>
          <a:p>
            <a:pPr lvl="1"/>
            <a:r>
              <a:rPr lang="nl-NL" sz="1800" dirty="0" smtClean="0"/>
              <a:t>Juiste toepassing van gegevensmodellen, bedrijfsobjecten</a:t>
            </a:r>
          </a:p>
          <a:p>
            <a:pPr lvl="1"/>
            <a:r>
              <a:rPr lang="nl-NL" sz="1800" dirty="0" smtClean="0"/>
              <a:t>Juiste toepassing van berichttypen, interactiepatronen</a:t>
            </a:r>
          </a:p>
          <a:p>
            <a:pPr lvl="1"/>
            <a:r>
              <a:rPr lang="nl-NL" sz="1800" dirty="0" smtClean="0"/>
              <a:t>Juiste toepassing van digikoppeling</a:t>
            </a:r>
          </a:p>
          <a:p>
            <a:r>
              <a:rPr lang="nl-NL" sz="2000" dirty="0" smtClean="0"/>
              <a:t>Is de oplossing maakbaar en haalbaar?</a:t>
            </a:r>
          </a:p>
          <a:p>
            <a:r>
              <a:rPr lang="nl-NL" sz="2000" dirty="0" smtClean="0"/>
              <a:t>Is het beheer ingeregeld </a:t>
            </a:r>
            <a:r>
              <a:rPr lang="nl-NL" sz="2000" dirty="0" smtClean="0"/>
              <a:t>?</a:t>
            </a:r>
            <a:endParaRPr lang="nl-NL" sz="2000" dirty="0" smtClean="0"/>
          </a:p>
          <a:p>
            <a:pPr lvl="1"/>
            <a:r>
              <a:rPr lang="nl-NL" sz="1800" dirty="0" smtClean="0"/>
              <a:t>De beheerder moet betrokken zijn om eisen t.a.v. beheer in te kunnen brengen.</a:t>
            </a:r>
            <a:endParaRPr lang="nl-NL" sz="1800" dirty="0" smtClean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0717E-837C-9F4A-B7EC-A6CB3D75579A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Afgeronde rechthoek 148"/>
          <p:cNvSpPr/>
          <p:nvPr/>
        </p:nvSpPr>
        <p:spPr>
          <a:xfrm>
            <a:off x="5148048" y="2492896"/>
            <a:ext cx="1224000" cy="3096344"/>
          </a:xfrm>
          <a:prstGeom prst="roundRect">
            <a:avLst>
              <a:gd name="adj" fmla="val 582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20" name="Afgeronde rechthoek 119"/>
          <p:cNvSpPr/>
          <p:nvPr/>
        </p:nvSpPr>
        <p:spPr>
          <a:xfrm>
            <a:off x="1943624" y="2492896"/>
            <a:ext cx="2736304" cy="3096344"/>
          </a:xfrm>
          <a:prstGeom prst="roundRect">
            <a:avLst>
              <a:gd name="adj" fmla="val 582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19" name="Afgeronde rechthoek 118"/>
          <p:cNvSpPr/>
          <p:nvPr/>
        </p:nvSpPr>
        <p:spPr>
          <a:xfrm>
            <a:off x="179352" y="2492896"/>
            <a:ext cx="1224136" cy="309634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332656"/>
            <a:ext cx="7704000" cy="792163"/>
          </a:xfrm>
        </p:spPr>
        <p:txBody>
          <a:bodyPr/>
          <a:lstStyle/>
          <a:p>
            <a:r>
              <a:rPr lang="nl-NL" dirty="0" smtClean="0"/>
              <a:t>Vaststellen standaard</a:t>
            </a:r>
            <a:endParaRPr lang="nl-NL" dirty="0"/>
          </a:p>
        </p:txBody>
      </p:sp>
      <p:sp>
        <p:nvSpPr>
          <p:cNvPr id="4" name="Stroomdiagram: Document 3"/>
          <p:cNvSpPr/>
          <p:nvPr/>
        </p:nvSpPr>
        <p:spPr>
          <a:xfrm>
            <a:off x="1403640" y="5805264"/>
            <a:ext cx="1224136" cy="57606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/>
              <a:t>Sectormodel | Koppelvlak </a:t>
            </a:r>
            <a:r>
              <a:rPr lang="nl-NL" sz="1200" dirty="0" err="1" smtClean="0"/>
              <a:t>std</a:t>
            </a:r>
            <a:endParaRPr lang="nl-NL" sz="1200" dirty="0"/>
          </a:p>
        </p:txBody>
      </p:sp>
      <p:sp>
        <p:nvSpPr>
          <p:cNvPr id="5" name="Ovaal 4"/>
          <p:cNvSpPr/>
          <p:nvPr/>
        </p:nvSpPr>
        <p:spPr>
          <a:xfrm>
            <a:off x="107496" y="1106806"/>
            <a:ext cx="1368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Indiener</a:t>
            </a:r>
          </a:p>
          <a:p>
            <a:pPr algn="ctr"/>
            <a:r>
              <a:rPr lang="nl-NL" sz="1200" b="1" dirty="0" smtClean="0">
                <a:solidFill>
                  <a:schemeClr val="tx1"/>
                </a:solidFill>
              </a:rPr>
              <a:t>Experts!</a:t>
            </a:r>
          </a:p>
        </p:txBody>
      </p:sp>
      <p:sp>
        <p:nvSpPr>
          <p:cNvPr id="6" name="Ovaal 5"/>
          <p:cNvSpPr/>
          <p:nvPr/>
        </p:nvSpPr>
        <p:spPr>
          <a:xfrm>
            <a:off x="3347856" y="1124808"/>
            <a:ext cx="1368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StUF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br>
              <a:rPr lang="nl-NL" sz="1200" dirty="0" smtClean="0">
                <a:solidFill>
                  <a:schemeClr val="tx1"/>
                </a:solidFill>
              </a:rPr>
            </a:br>
            <a:r>
              <a:rPr lang="nl-NL" sz="1200" dirty="0" err="1" smtClean="0">
                <a:solidFill>
                  <a:schemeClr val="tx1"/>
                </a:solidFill>
              </a:rPr>
              <a:t>x-groep</a:t>
            </a:r>
            <a:r>
              <a:rPr lang="nl-NL" sz="1200" dirty="0" smtClean="0">
                <a:solidFill>
                  <a:schemeClr val="tx1"/>
                </a:solidFill>
              </a:rPr>
              <a:t> lid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5004040" y="1124808"/>
            <a:ext cx="1368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StUF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endParaRPr lang="nl-NL" sz="1200" dirty="0">
              <a:solidFill>
                <a:schemeClr val="tx1"/>
              </a:solidFill>
            </a:endParaRPr>
          </a:p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X-groep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0" name="Ovaal 9"/>
          <p:cNvSpPr/>
          <p:nvPr/>
        </p:nvSpPr>
        <p:spPr>
          <a:xfrm>
            <a:off x="6660232" y="1124808"/>
            <a:ext cx="1620248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StUF</a:t>
            </a:r>
            <a:r>
              <a:rPr lang="nl-NL" sz="1200" dirty="0" smtClean="0">
                <a:solidFill>
                  <a:schemeClr val="tx1"/>
                </a:solidFill>
              </a:rPr>
              <a:t> Regiegroep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3419872" y="3239398"/>
            <a:ext cx="1152120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Openbare</a:t>
            </a:r>
          </a:p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Review</a:t>
            </a:r>
            <a:r>
              <a:rPr lang="nl-NL" sz="1200" dirty="0" smtClean="0">
                <a:solidFill>
                  <a:schemeClr val="tx1"/>
                </a:solidFill>
              </a:rPr>
              <a:t> S|K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2" name="Stroomdiagram: Document 11"/>
          <p:cNvSpPr/>
          <p:nvPr/>
        </p:nvSpPr>
        <p:spPr>
          <a:xfrm>
            <a:off x="3923920" y="1772880"/>
            <a:ext cx="1224136" cy="5760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/>
              <a:t>x</a:t>
            </a:r>
            <a:r>
              <a:rPr lang="nl-NL" sz="1200" dirty="0" smtClean="0"/>
              <a:t>99</a:t>
            </a:r>
          </a:p>
          <a:p>
            <a:pPr algn="ctr"/>
            <a:r>
              <a:rPr lang="nl-NL" sz="1200" dirty="0" smtClean="0"/>
              <a:t>Familie criterium</a:t>
            </a:r>
            <a:endParaRPr lang="nl-NL" sz="1200" dirty="0"/>
          </a:p>
        </p:txBody>
      </p:sp>
      <p:sp>
        <p:nvSpPr>
          <p:cNvPr id="13" name="Stroomdiagram: Document 12"/>
          <p:cNvSpPr/>
          <p:nvPr/>
        </p:nvSpPr>
        <p:spPr>
          <a:xfrm>
            <a:off x="1475648" y="1772880"/>
            <a:ext cx="1224136" cy="5760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/>
              <a:t>Issue</a:t>
            </a:r>
            <a:endParaRPr lang="nl-NL" sz="1200" dirty="0"/>
          </a:p>
        </p:txBody>
      </p:sp>
      <p:sp>
        <p:nvSpPr>
          <p:cNvPr id="14" name="Stroomdiagram: Document 13"/>
          <p:cNvSpPr/>
          <p:nvPr/>
        </p:nvSpPr>
        <p:spPr>
          <a:xfrm>
            <a:off x="3995928" y="5805264"/>
            <a:ext cx="1224136" cy="5760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/>
              <a:t>Discutabel</a:t>
            </a:r>
          </a:p>
          <a:p>
            <a:pPr algn="ctr"/>
            <a:r>
              <a:rPr lang="nl-NL" sz="1200" dirty="0" smtClean="0"/>
              <a:t>Issue</a:t>
            </a:r>
            <a:endParaRPr lang="nl-NL" sz="1200" dirty="0"/>
          </a:p>
        </p:txBody>
      </p:sp>
      <p:sp>
        <p:nvSpPr>
          <p:cNvPr id="15" name="Afgeronde rechthoek 14"/>
          <p:cNvSpPr/>
          <p:nvPr/>
        </p:nvSpPr>
        <p:spPr>
          <a:xfrm>
            <a:off x="287364" y="3429000"/>
            <a:ext cx="1008112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Bijstellen 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7" name="Stroomdiagram: Document 16"/>
          <p:cNvSpPr/>
          <p:nvPr/>
        </p:nvSpPr>
        <p:spPr>
          <a:xfrm>
            <a:off x="6012160" y="5805264"/>
            <a:ext cx="1224136" cy="5760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/>
              <a:t>No Issues</a:t>
            </a:r>
            <a:endParaRPr lang="nl-NL" sz="1200" dirty="0"/>
          </a:p>
        </p:txBody>
      </p:sp>
      <p:sp>
        <p:nvSpPr>
          <p:cNvPr id="18" name="Afgeronde rechthoek 17"/>
          <p:cNvSpPr/>
          <p:nvPr/>
        </p:nvSpPr>
        <p:spPr>
          <a:xfrm>
            <a:off x="5255992" y="4535542"/>
            <a:ext cx="1008112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Beslis </a:t>
            </a:r>
            <a:r>
              <a:rPr lang="nl-NL" sz="1200" dirty="0" err="1" smtClean="0">
                <a:solidFill>
                  <a:schemeClr val="tx1"/>
                </a:solidFill>
              </a:rPr>
              <a:t>mbt</a:t>
            </a:r>
            <a:endParaRPr lang="nl-NL" sz="1200" dirty="0" smtClean="0">
              <a:solidFill>
                <a:schemeClr val="tx1"/>
              </a:solidFill>
            </a:endParaRP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Issue(s)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83" name="Rechte verbindingslijn met pijl 45"/>
          <p:cNvCxnSpPr>
            <a:stCxn id="149" idx="0"/>
            <a:endCxn id="12" idx="3"/>
          </p:cNvCxnSpPr>
          <p:nvPr/>
        </p:nvCxnSpPr>
        <p:spPr>
          <a:xfrm rot="16200000" flipV="1">
            <a:off x="5238044" y="1970892"/>
            <a:ext cx="432016" cy="611992"/>
          </a:xfrm>
          <a:prstGeom prst="curvedConnector2">
            <a:avLst/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Afgeronde rechthoek 89"/>
          <p:cNvSpPr/>
          <p:nvPr/>
        </p:nvSpPr>
        <p:spPr>
          <a:xfrm>
            <a:off x="2015784" y="2831153"/>
            <a:ext cx="1008112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Intake 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S|K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03" name="Ovaal 102"/>
          <p:cNvSpPr/>
          <p:nvPr/>
        </p:nvSpPr>
        <p:spPr>
          <a:xfrm>
            <a:off x="1907696" y="1124808"/>
            <a:ext cx="1368000" cy="50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KING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08" name="Afgeronde rechthoek 107"/>
          <p:cNvSpPr/>
          <p:nvPr/>
        </p:nvSpPr>
        <p:spPr>
          <a:xfrm>
            <a:off x="287364" y="2588707"/>
            <a:ext cx="1008112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Opstellen </a:t>
            </a:r>
            <a:endParaRPr lang="nl-NL" sz="1200" dirty="0">
              <a:solidFill>
                <a:schemeClr val="tx1"/>
              </a:solidFill>
            </a:endParaRPr>
          </a:p>
        </p:txBody>
      </p:sp>
      <p:cxnSp>
        <p:nvCxnSpPr>
          <p:cNvPr id="122" name="Rechte verbindingslijn met pijl 121"/>
          <p:cNvCxnSpPr>
            <a:stCxn id="120" idx="0"/>
            <a:endCxn id="13" idx="3"/>
          </p:cNvCxnSpPr>
          <p:nvPr/>
        </p:nvCxnSpPr>
        <p:spPr>
          <a:xfrm rot="16200000" flipV="1">
            <a:off x="2789772" y="1970892"/>
            <a:ext cx="432016" cy="61199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Rechte verbindingslijn met pijl 121"/>
          <p:cNvCxnSpPr>
            <a:stCxn id="13" idx="1"/>
            <a:endCxn id="119" idx="0"/>
          </p:cNvCxnSpPr>
          <p:nvPr/>
        </p:nvCxnSpPr>
        <p:spPr>
          <a:xfrm rot="10800000" flipV="1">
            <a:off x="791420" y="2060880"/>
            <a:ext cx="684228" cy="432016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Rechte verbindingslijn met pijl 121"/>
          <p:cNvCxnSpPr>
            <a:stCxn id="119" idx="2"/>
            <a:endCxn id="4" idx="1"/>
          </p:cNvCxnSpPr>
          <p:nvPr/>
        </p:nvCxnSpPr>
        <p:spPr>
          <a:xfrm rot="16200000" flipH="1">
            <a:off x="845502" y="5535158"/>
            <a:ext cx="504056" cy="61222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Rechte verbindingslijn met pijl 121"/>
          <p:cNvCxnSpPr>
            <a:stCxn id="4" idx="3"/>
            <a:endCxn id="120" idx="2"/>
          </p:cNvCxnSpPr>
          <p:nvPr/>
        </p:nvCxnSpPr>
        <p:spPr>
          <a:xfrm flipV="1">
            <a:off x="2627776" y="5589240"/>
            <a:ext cx="684000" cy="504056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Rechte verbindingslijn met pijl 121"/>
          <p:cNvCxnSpPr>
            <a:stCxn id="12" idx="1"/>
            <a:endCxn id="120" idx="0"/>
          </p:cNvCxnSpPr>
          <p:nvPr/>
        </p:nvCxnSpPr>
        <p:spPr>
          <a:xfrm rot="10800000" flipV="1">
            <a:off x="3311776" y="2060880"/>
            <a:ext cx="612144" cy="432016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Rechte verbindingslijn met pijl 121"/>
          <p:cNvCxnSpPr>
            <a:stCxn id="120" idx="2"/>
            <a:endCxn id="14" idx="1"/>
          </p:cNvCxnSpPr>
          <p:nvPr/>
        </p:nvCxnSpPr>
        <p:spPr>
          <a:xfrm rot="16200000" flipH="1">
            <a:off x="3401840" y="5499176"/>
            <a:ext cx="504024" cy="68415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Rechte verbindingslijn met pijl 121"/>
          <p:cNvCxnSpPr>
            <a:stCxn id="14" idx="3"/>
            <a:endCxn id="149" idx="2"/>
          </p:cNvCxnSpPr>
          <p:nvPr/>
        </p:nvCxnSpPr>
        <p:spPr>
          <a:xfrm flipV="1">
            <a:off x="5220064" y="5589240"/>
            <a:ext cx="539984" cy="50402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Rechte verbindingslijn met pijl 121"/>
          <p:cNvCxnSpPr>
            <a:stCxn id="149" idx="2"/>
            <a:endCxn id="17" idx="1"/>
          </p:cNvCxnSpPr>
          <p:nvPr/>
        </p:nvCxnSpPr>
        <p:spPr>
          <a:xfrm rot="16200000" flipH="1">
            <a:off x="5634092" y="5715196"/>
            <a:ext cx="504024" cy="25211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Tekstvak 158"/>
          <p:cNvSpPr txBox="1"/>
          <p:nvPr/>
        </p:nvSpPr>
        <p:spPr>
          <a:xfrm>
            <a:off x="2267736" y="3311406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 smtClean="0"/>
              <a:t>&lt; week</a:t>
            </a:r>
            <a:endParaRPr lang="nl-NL" sz="1100" i="1" dirty="0"/>
          </a:p>
        </p:txBody>
      </p:sp>
      <p:sp>
        <p:nvSpPr>
          <p:cNvPr id="160" name="Tekstvak 159"/>
          <p:cNvSpPr txBox="1"/>
          <p:nvPr/>
        </p:nvSpPr>
        <p:spPr>
          <a:xfrm>
            <a:off x="3707896" y="3671446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 smtClean="0"/>
              <a:t>maand</a:t>
            </a:r>
            <a:endParaRPr lang="nl-NL" sz="1100" i="1" dirty="0"/>
          </a:p>
        </p:txBody>
      </p:sp>
      <p:sp>
        <p:nvSpPr>
          <p:cNvPr id="161" name="Tekstvak 160"/>
          <p:cNvSpPr txBox="1"/>
          <p:nvPr/>
        </p:nvSpPr>
        <p:spPr>
          <a:xfrm>
            <a:off x="2195728" y="4201924"/>
            <a:ext cx="792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 smtClean="0"/>
              <a:t>&lt; 2weken</a:t>
            </a:r>
            <a:endParaRPr lang="nl-NL" sz="1100" i="1" dirty="0"/>
          </a:p>
        </p:txBody>
      </p:sp>
      <p:sp>
        <p:nvSpPr>
          <p:cNvPr id="162" name="Afgeronde rechthoek 161"/>
          <p:cNvSpPr/>
          <p:nvPr/>
        </p:nvSpPr>
        <p:spPr>
          <a:xfrm>
            <a:off x="2015784" y="3717032"/>
            <a:ext cx="1260072" cy="53047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Samenvatten</a:t>
            </a:r>
          </a:p>
          <a:p>
            <a:pPr algn="ctr"/>
            <a:r>
              <a:rPr lang="nl-NL" sz="1200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reviewverw</a:t>
            </a:r>
            <a:endParaRPr lang="nl-NL" sz="1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3" name="Afgeronde rechthoek 162"/>
          <p:cNvSpPr/>
          <p:nvPr/>
        </p:nvSpPr>
        <p:spPr>
          <a:xfrm>
            <a:off x="6840312" y="2492896"/>
            <a:ext cx="1224000" cy="3096344"/>
          </a:xfrm>
          <a:prstGeom prst="roundRect">
            <a:avLst>
              <a:gd name="adj" fmla="val 582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64" name="Stroomdiagram: Document 163"/>
          <p:cNvSpPr/>
          <p:nvPr/>
        </p:nvSpPr>
        <p:spPr>
          <a:xfrm>
            <a:off x="7740352" y="5805264"/>
            <a:ext cx="1224136" cy="5760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/>
              <a:t>Besluit</a:t>
            </a:r>
            <a:endParaRPr lang="nl-NL" sz="1200" dirty="0"/>
          </a:p>
        </p:txBody>
      </p:sp>
      <p:sp>
        <p:nvSpPr>
          <p:cNvPr id="165" name="Afgeronde rechthoek 164"/>
          <p:cNvSpPr/>
          <p:nvPr/>
        </p:nvSpPr>
        <p:spPr>
          <a:xfrm>
            <a:off x="6912252" y="4823574"/>
            <a:ext cx="1080120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Vaststellen</a:t>
            </a:r>
          </a:p>
        </p:txBody>
      </p:sp>
      <p:cxnSp>
        <p:nvCxnSpPr>
          <p:cNvPr id="167" name="Rechte verbindingslijn met pijl 121"/>
          <p:cNvCxnSpPr>
            <a:stCxn id="17" idx="3"/>
            <a:endCxn id="163" idx="2"/>
          </p:cNvCxnSpPr>
          <p:nvPr/>
        </p:nvCxnSpPr>
        <p:spPr>
          <a:xfrm flipV="1">
            <a:off x="7236296" y="5589240"/>
            <a:ext cx="216016" cy="504024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Rechte verbindingslijn met pijl 121"/>
          <p:cNvCxnSpPr>
            <a:stCxn id="163" idx="2"/>
            <a:endCxn id="164" idx="1"/>
          </p:cNvCxnSpPr>
          <p:nvPr/>
        </p:nvCxnSpPr>
        <p:spPr>
          <a:xfrm rot="16200000" flipH="1">
            <a:off x="7344320" y="5697232"/>
            <a:ext cx="504024" cy="28804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kstvak 187"/>
          <p:cNvSpPr txBox="1"/>
          <p:nvPr/>
        </p:nvSpPr>
        <p:spPr>
          <a:xfrm>
            <a:off x="3707896" y="4607550"/>
            <a:ext cx="792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 smtClean="0"/>
              <a:t>&lt; 2weken</a:t>
            </a:r>
            <a:endParaRPr lang="nl-NL" sz="1100" i="1" dirty="0"/>
          </a:p>
        </p:txBody>
      </p:sp>
      <p:sp>
        <p:nvSpPr>
          <p:cNvPr id="189" name="Afgeronde rechthoek 188"/>
          <p:cNvSpPr/>
          <p:nvPr/>
        </p:nvSpPr>
        <p:spPr>
          <a:xfrm>
            <a:off x="3419872" y="4103494"/>
            <a:ext cx="1152120" cy="5040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Agenderen</a:t>
            </a:r>
          </a:p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issue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190" name="Tekstvak 189"/>
          <p:cNvSpPr txBox="1"/>
          <p:nvPr/>
        </p:nvSpPr>
        <p:spPr>
          <a:xfrm>
            <a:off x="5148064" y="5085184"/>
            <a:ext cx="1296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i="1" dirty="0" smtClean="0"/>
              <a:t>1x per maand (E)</a:t>
            </a:r>
          </a:p>
          <a:p>
            <a:r>
              <a:rPr lang="nl-NL" sz="1100" i="1" dirty="0" smtClean="0"/>
              <a:t>5x per jaar (R)</a:t>
            </a:r>
            <a:endParaRPr lang="nl-NL" sz="1100" i="1" dirty="0"/>
          </a:p>
        </p:txBody>
      </p:sp>
      <p:sp>
        <p:nvSpPr>
          <p:cNvPr id="193" name="Tekstvak 192"/>
          <p:cNvSpPr txBox="1"/>
          <p:nvPr/>
        </p:nvSpPr>
        <p:spPr>
          <a:xfrm>
            <a:off x="6948252" y="5301208"/>
            <a:ext cx="1008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i="1" dirty="0" smtClean="0"/>
              <a:t>5x per jaar (R)</a:t>
            </a:r>
            <a:endParaRPr lang="nl-NL" sz="1100" i="1" dirty="0"/>
          </a:p>
        </p:txBody>
      </p:sp>
      <p:sp>
        <p:nvSpPr>
          <p:cNvPr id="194" name="Tekstvak 193"/>
          <p:cNvSpPr txBox="1"/>
          <p:nvPr/>
        </p:nvSpPr>
        <p:spPr>
          <a:xfrm>
            <a:off x="107504" y="6453336"/>
            <a:ext cx="6840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dirty="0" smtClean="0"/>
              <a:t>In 1x goed duurt minimaal 7 weken! – maar 5 </a:t>
            </a:r>
            <a:r>
              <a:rPr lang="nl-NL" sz="1100" b="1" dirty="0" err="1" smtClean="0"/>
              <a:t>slots</a:t>
            </a:r>
            <a:r>
              <a:rPr lang="nl-NL" sz="1100" b="1" dirty="0" smtClean="0"/>
              <a:t> per jaar als je de geplande regiegroepen houdt. </a:t>
            </a:r>
            <a:endParaRPr lang="nl-NL" sz="1100" b="1" dirty="0"/>
          </a:p>
        </p:txBody>
      </p:sp>
      <p:sp>
        <p:nvSpPr>
          <p:cNvPr id="44" name="Tekstvak 43"/>
          <p:cNvSpPr txBox="1"/>
          <p:nvPr/>
        </p:nvSpPr>
        <p:spPr>
          <a:xfrm>
            <a:off x="2286494" y="5281463"/>
            <a:ext cx="18095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dirty="0" smtClean="0"/>
              <a:t>Openbare Consultatie</a:t>
            </a:r>
            <a:endParaRPr lang="nl-NL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NG - ppt template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74C0CDC157714EA66FEA756576A70C" ma:contentTypeVersion="1" ma:contentTypeDescription="Een nieuw document maken." ma:contentTypeScope="" ma:versionID="1c3b4f65b9a1562adb8e64116e97b1de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006e98299f7278f1b16452afcf7c561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Begindatum van de planning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Einddatum van de planning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A0594F1-E147-4737-8DE0-EB164E0CF540}">
  <ds:schemaRefs>
    <ds:schemaRef ds:uri="http://schemas.microsoft.com/office/2006/metadata/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905433BE-80C5-4B2C-A16C-6990BC2E35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10BF14-608B-4BFB-B4A5-2A0E8C03D4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KING - ppt template</Template>
  <TotalTime>5076</TotalTime>
  <Words>982</Words>
  <Application>Microsoft Office PowerPoint</Application>
  <PresentationFormat>Diavoorstelling (4:3)</PresentationFormat>
  <Paragraphs>182</Paragraphs>
  <Slides>10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KING - ppt template</vt:lpstr>
      <vt:lpstr>Ontwikkelproces StUF &amp; IM standaarden  Aanvulling op: Notitie vaststelling verticale sectormodellen en koppelvlakken Opmerkingen regiegroep 2/4/2014 verwerkt. Jan Campschroer 4-04-2014</vt:lpstr>
      <vt:lpstr>Context</vt:lpstr>
      <vt:lpstr>Doelen</vt:lpstr>
      <vt:lpstr>Individuele opmerkingen…</vt:lpstr>
      <vt:lpstr>Dia 5</vt:lpstr>
      <vt:lpstr>2 Inrichten projectteam</vt:lpstr>
      <vt:lpstr>Opstellen</vt:lpstr>
      <vt:lpstr>3a Akkoord gekozen richting</vt:lpstr>
      <vt:lpstr>Vaststellen standaard</vt:lpstr>
      <vt:lpstr>Aandachtspunten</vt:lpstr>
    </vt:vector>
  </TitlesOfParts>
  <Company>Ordina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Ontwikkelproces StUF &amp; IM standaarden</dc:title>
  <dc:creator>Jan Campschroer</dc:creator>
  <cp:lastModifiedBy>Jan Campschroer</cp:lastModifiedBy>
  <cp:revision>9</cp:revision>
  <dcterms:created xsi:type="dcterms:W3CDTF">2014-04-01T07:16:05Z</dcterms:created>
  <dcterms:modified xsi:type="dcterms:W3CDTF">2014-05-18T08:59:39Z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0x010100B474C0CDC157714EA66FEA756576A70C</vt:lpwstr>
  </property>
</Properties>
</file>